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48A194-959B-49FF-BE36-51E31B0E6A8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8A194-959B-49FF-BE36-51E31B0E6A8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48A194-959B-49FF-BE36-51E31B0E6A8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48A194-959B-49FF-BE36-51E31B0E6A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1BD5280-71CA-4C50-8C7C-C7B02E21E552}" type="datetimeFigureOut">
              <a:rPr lang="en-US" smtClean="0"/>
              <a:t>16-May-16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48A194-959B-49FF-BE36-51E31B0E6A8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1BD5280-71CA-4C50-8C7C-C7B02E21E552}" type="datetimeFigureOut">
              <a:rPr lang="en-US" smtClean="0"/>
              <a:t>16-May-16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48A194-959B-49FF-BE36-51E31B0E6A8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D:\STAVROS\1_&#914;&#921;&#914;&#923;&#921;&#913;\Multimedia%20Book\NET_SOURCES\VIDEO\New%20Stuff\Tom's%20Hardware%20Guide%20Display%20Guide%20TFT%20Guide%20-%20Part%201%20-%20Flat%20Panel%20Displays%20-%20How%20TFTs%20Work_files\image38.gif"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file:///D:\STAVROS\1_&#914;&#921;&#914;&#923;&#921;&#913;\Multimedia%20Book\NET_SOURCES\VIDEO\New%20Stuff\Tom's%20Hardware%20Guide%20Display%20Guide%20TFT%20Guide%20-%20Part%201%20-%20Flat%20Panel%20Displays%20-%20How%20TFTs%20Work_files\image39.gif" TargetMode="Externa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pPr algn="ctr"/>
            <a:r>
              <a:rPr lang="el-GR" dirty="0" smtClean="0">
                <a:latin typeface="Arial Narrow" pitchFamily="34" charset="0"/>
              </a:rPr>
              <a:t>ΥΓΡΟΙ ΚΡΥΣΤΑΛΛΟΙ</a:t>
            </a:r>
            <a:endParaRPr lang="en-US" dirty="0">
              <a:latin typeface="Arial Narrow" pitchFamily="34" charset="0"/>
            </a:endParaRPr>
          </a:p>
        </p:txBody>
      </p:sp>
      <p:sp>
        <p:nvSpPr>
          <p:cNvPr id="3" name="Subtitle 2"/>
          <p:cNvSpPr>
            <a:spLocks noGrp="1"/>
          </p:cNvSpPr>
          <p:nvPr>
            <p:ph type="subTitle" idx="1"/>
          </p:nvPr>
        </p:nvSpPr>
        <p:spPr>
          <a:xfrm>
            <a:off x="1870233" y="3276601"/>
            <a:ext cx="6470333" cy="3352800"/>
          </a:xfrm>
        </p:spPr>
        <p:txBody>
          <a:bodyPr>
            <a:normAutofit lnSpcReduction="10000"/>
          </a:bodyPr>
          <a:lstStyle/>
          <a:p>
            <a:pPr algn="ctr"/>
            <a:endParaRPr lang="el-GR" sz="2400" dirty="0" smtClean="0"/>
          </a:p>
          <a:p>
            <a:pPr algn="ctr"/>
            <a:r>
              <a:rPr lang="el-GR" sz="2400" dirty="0" smtClean="0"/>
              <a:t>Αριστοδήμου Ιωάννης</a:t>
            </a:r>
          </a:p>
          <a:p>
            <a:pPr algn="ctr"/>
            <a:r>
              <a:rPr lang="el-GR" sz="2400" dirty="0" smtClean="0"/>
              <a:t>ΑΜ</a:t>
            </a:r>
            <a:r>
              <a:rPr lang="en-US" sz="2400" dirty="0" smtClean="0"/>
              <a:t>:</a:t>
            </a:r>
            <a:r>
              <a:rPr lang="el-GR" sz="2400" dirty="0" smtClean="0"/>
              <a:t> 870</a:t>
            </a:r>
          </a:p>
          <a:p>
            <a:pPr algn="ctr"/>
            <a:r>
              <a:rPr lang="el-GR" sz="2400" dirty="0" smtClean="0"/>
              <a:t>Μάθημα ΜΠ</a:t>
            </a:r>
            <a:r>
              <a:rPr lang="en-US" sz="2400" dirty="0" smtClean="0"/>
              <a:t>: </a:t>
            </a:r>
            <a:r>
              <a:rPr lang="el-GR" sz="2400" dirty="0" err="1" smtClean="0"/>
              <a:t>Υπερμοριακή</a:t>
            </a:r>
            <a:r>
              <a:rPr lang="el-GR" sz="2400" dirty="0" smtClean="0"/>
              <a:t> Χημεία</a:t>
            </a:r>
          </a:p>
          <a:p>
            <a:pPr algn="ctr"/>
            <a:r>
              <a:rPr lang="el-GR" sz="2400" dirty="0" smtClean="0"/>
              <a:t>Υπεύθυνος Καθηγητής</a:t>
            </a:r>
            <a:r>
              <a:rPr lang="en-US" sz="2400" dirty="0" smtClean="0"/>
              <a:t>:</a:t>
            </a:r>
            <a:r>
              <a:rPr lang="el-GR" sz="2400" dirty="0" smtClean="0"/>
              <a:t> </a:t>
            </a:r>
            <a:r>
              <a:rPr lang="el-GR" sz="2400" dirty="0" err="1" smtClean="0"/>
              <a:t>Κουτσολέλος</a:t>
            </a:r>
            <a:r>
              <a:rPr lang="el-GR" sz="2400" dirty="0" smtClean="0"/>
              <a:t> Αθανάσιος</a:t>
            </a:r>
            <a:endParaRPr lang="en-US" sz="2400" dirty="0" smtClean="0"/>
          </a:p>
          <a:p>
            <a:pPr algn="ctr"/>
            <a:r>
              <a:rPr lang="el-GR" sz="2400" dirty="0" smtClean="0"/>
              <a:t>Πανεπιστήμιο Κρήτης</a:t>
            </a:r>
          </a:p>
          <a:p>
            <a:pPr algn="ctr"/>
            <a:r>
              <a:rPr lang="el-GR" sz="2400" dirty="0" smtClean="0"/>
              <a:t>Τμήμα Χημείας</a:t>
            </a:r>
          </a:p>
          <a:p>
            <a:pPr algn="ctr"/>
            <a:r>
              <a:rPr lang="el-GR" sz="2400" dirty="0" smtClean="0"/>
              <a:t>Μάιος 2016</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81100"/>
            <a:ext cx="3657600" cy="2057401"/>
          </a:xfrm>
          <a:prstGeom prst="rect">
            <a:avLst/>
          </a:prstGeom>
          <a:noFill/>
          <a:ln>
            <a:noFill/>
          </a:ln>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17430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6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116" y="1925782"/>
            <a:ext cx="3723456" cy="325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23109" y="457200"/>
            <a:ext cx="3477491" cy="769441"/>
          </a:xfrm>
          <a:prstGeom prst="rect">
            <a:avLst/>
          </a:prstGeom>
        </p:spPr>
        <p:txBody>
          <a:bodyPr wrap="square">
            <a:spAutoFit/>
          </a:bodyPr>
          <a:lstStyle/>
          <a:p>
            <a:r>
              <a:rPr lang="el-GR" sz="2200" dirty="0" smtClean="0">
                <a:effectLst>
                  <a:outerShdw blurRad="38100" dist="38100" dir="2700000" algn="tl">
                    <a:srgbClr val="000000">
                      <a:alpha val="43137"/>
                    </a:srgbClr>
                  </a:outerShdw>
                </a:effectLst>
                <a:latin typeface="Calibri" pitchFamily="34" charset="0"/>
              </a:rPr>
              <a:t>Συστήματα</a:t>
            </a:r>
            <a:r>
              <a:rPr lang="en-US" sz="2200" dirty="0" smtClean="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δακτυλίων</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με</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τρία</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έως</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πέντε</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άτομα</a:t>
            </a:r>
            <a:endParaRPr lang="el-GR" sz="2200" dirty="0">
              <a:effectLst>
                <a:outerShdw blurRad="38100" dist="38100" dir="2700000" algn="tl">
                  <a:srgbClr val="000000">
                    <a:alpha val="43137"/>
                  </a:srgbClr>
                </a:outerShdw>
              </a:effectLst>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712" y="1925783"/>
            <a:ext cx="3900505" cy="272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712" y="4876800"/>
            <a:ext cx="3616914" cy="15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1428" y="457199"/>
            <a:ext cx="3752572" cy="769441"/>
          </a:xfrm>
          <a:prstGeom prst="rect">
            <a:avLst/>
          </a:prstGeom>
        </p:spPr>
        <p:txBody>
          <a:bodyPr wrap="square">
            <a:spAutoFit/>
          </a:bodyPr>
          <a:lstStyle/>
          <a:p>
            <a:r>
              <a:rPr lang="el-GR" sz="2200" dirty="0">
                <a:effectLst>
                  <a:outerShdw blurRad="38100" dist="38100" dir="2700000" algn="tl">
                    <a:srgbClr val="000000">
                      <a:alpha val="43137"/>
                    </a:srgbClr>
                  </a:outerShdw>
                </a:effectLst>
                <a:latin typeface="Calibri" pitchFamily="34" charset="0"/>
              </a:rPr>
              <a:t>Συστήματα</a:t>
            </a:r>
            <a:r>
              <a:rPr lang="en-US" sz="2200" dirty="0">
                <a:effectLst>
                  <a:outerShdw blurRad="38100" dist="38100" dir="2700000" algn="tl">
                    <a:srgbClr val="000000">
                      <a:alpha val="43137"/>
                    </a:srgbClr>
                  </a:outerShdw>
                </a:effectLst>
                <a:latin typeface="Calibri" pitchFamily="34" charset="0"/>
              </a:rPr>
              <a:t> </a:t>
            </a:r>
            <a:r>
              <a:rPr lang="el-GR" sz="2200" dirty="0">
                <a:effectLst>
                  <a:outerShdw blurRad="38100" dist="38100" dir="2700000" algn="tl">
                    <a:srgbClr val="000000">
                      <a:alpha val="43137"/>
                    </a:srgbClr>
                  </a:outerShdw>
                </a:effectLst>
                <a:latin typeface="Calibri" pitchFamily="34" charset="0"/>
              </a:rPr>
              <a:t>δακτυλίων</a:t>
            </a:r>
            <a:r>
              <a:rPr lang="en-US" sz="2200" dirty="0">
                <a:effectLst>
                  <a:outerShdw blurRad="38100" dist="38100" dir="2700000" algn="tl">
                    <a:srgbClr val="000000">
                      <a:alpha val="43137"/>
                    </a:srgbClr>
                  </a:outerShdw>
                </a:effectLst>
                <a:latin typeface="Calibri" pitchFamily="34" charset="0"/>
              </a:rPr>
              <a:t> </a:t>
            </a:r>
            <a:r>
              <a:rPr lang="el-GR" sz="2200" dirty="0">
                <a:effectLst>
                  <a:outerShdw blurRad="38100" dist="38100" dir="2700000" algn="tl">
                    <a:srgbClr val="000000">
                      <a:alpha val="43137"/>
                    </a:srgbClr>
                  </a:outerShdw>
                </a:effectLst>
                <a:latin typeface="Calibri" pitchFamily="34" charset="0"/>
              </a:rPr>
              <a:t>με</a:t>
            </a:r>
            <a:r>
              <a:rPr lang="en-US" sz="2200" dirty="0">
                <a:effectLst>
                  <a:outerShdw blurRad="38100" dist="38100" dir="2700000" algn="tl">
                    <a:srgbClr val="000000">
                      <a:alpha val="43137"/>
                    </a:srgbClr>
                  </a:outerShdw>
                </a:effectLst>
                <a:latin typeface="Calibri" pitchFamily="34" charset="0"/>
              </a:rPr>
              <a:t> </a:t>
            </a:r>
            <a:r>
              <a:rPr lang="el-GR" sz="2200" dirty="0" smtClean="0">
                <a:effectLst>
                  <a:outerShdw blurRad="38100" dist="38100" dir="2700000" algn="tl">
                    <a:srgbClr val="000000">
                      <a:alpha val="43137"/>
                    </a:srgbClr>
                  </a:outerShdw>
                </a:effectLst>
                <a:latin typeface="Calibri" pitchFamily="34" charset="0"/>
              </a:rPr>
              <a:t>περισσότερα από έξι</a:t>
            </a:r>
            <a:r>
              <a:rPr lang="en-US" sz="2200" dirty="0" smtClean="0">
                <a:effectLst>
                  <a:outerShdw blurRad="38100" dist="38100" dir="2700000" algn="tl">
                    <a:srgbClr val="000000">
                      <a:alpha val="43137"/>
                    </a:srgbClr>
                  </a:outerShdw>
                </a:effectLst>
                <a:latin typeface="Calibri" pitchFamily="34" charset="0"/>
              </a:rPr>
              <a:t> </a:t>
            </a:r>
            <a:r>
              <a:rPr lang="el-GR" sz="2200" dirty="0">
                <a:effectLst>
                  <a:outerShdw blurRad="38100" dist="38100" dir="2700000" algn="tl">
                    <a:srgbClr val="000000">
                      <a:alpha val="43137"/>
                    </a:srgbClr>
                  </a:outerShdw>
                </a:effectLst>
                <a:latin typeface="Calibri" pitchFamily="34" charset="0"/>
              </a:rPr>
              <a:t>άτομα</a:t>
            </a:r>
          </a:p>
        </p:txBody>
      </p:sp>
      <p:cxnSp>
        <p:nvCxnSpPr>
          <p:cNvPr id="10" name="Straight Connector 9"/>
          <p:cNvCxnSpPr/>
          <p:nvPr/>
        </p:nvCxnSpPr>
        <p:spPr>
          <a:xfrm>
            <a:off x="5052064" y="457200"/>
            <a:ext cx="0" cy="6096000"/>
          </a:xfrm>
          <a:prstGeom prst="line">
            <a:avLst/>
          </a:prstGeom>
          <a:ln w="66675"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dirty="0" smtClean="0">
                <a:latin typeface="Calibri" pitchFamily="34" charset="0"/>
              </a:rPr>
              <a:t>ΕΦΑΡΜΟΓΕΣ ΥΓΡΩΝ ΚΡΥΣΤΑΛΛΩΝ</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r>
              <a:rPr lang="el-GR" sz="2200" dirty="0">
                <a:latin typeface="Calibri" pitchFamily="34" charset="0"/>
              </a:rPr>
              <a:t>Οθόνες υγρών κρυστάλλων </a:t>
            </a:r>
            <a:r>
              <a:rPr lang="el-GR" sz="2200" dirty="0" smtClean="0">
                <a:latin typeface="Calibri" pitchFamily="34" charset="0"/>
              </a:rPr>
              <a:t>LCD.</a:t>
            </a:r>
          </a:p>
          <a:p>
            <a:r>
              <a:rPr lang="el-GR" sz="2200" dirty="0" err="1" smtClean="0">
                <a:latin typeface="Calibri" pitchFamily="34" charset="0"/>
              </a:rPr>
              <a:t>Θερμογραφία</a:t>
            </a:r>
            <a:r>
              <a:rPr lang="el-GR" sz="2200" dirty="0" smtClean="0">
                <a:latin typeface="Calibri" pitchFamily="34" charset="0"/>
              </a:rPr>
              <a:t>.</a:t>
            </a:r>
          </a:p>
          <a:p>
            <a:r>
              <a:rPr lang="el-GR" sz="2200" dirty="0" smtClean="0">
                <a:latin typeface="Calibri" pitchFamily="34" charset="0"/>
              </a:rPr>
              <a:t>Έλεγχος </a:t>
            </a:r>
            <a:r>
              <a:rPr lang="el-GR" sz="2200" dirty="0">
                <a:latin typeface="Calibri" pitchFamily="34" charset="0"/>
              </a:rPr>
              <a:t>διαφόρων ηλεκτρονικών κυκλωμάτων</a:t>
            </a:r>
            <a:r>
              <a:rPr lang="el-GR" sz="2200" dirty="0" smtClean="0">
                <a:latin typeface="Calibri" pitchFamily="34" charset="0"/>
              </a:rPr>
              <a:t>.</a:t>
            </a:r>
          </a:p>
          <a:p>
            <a:r>
              <a:rPr lang="el-GR" sz="2200" dirty="0" smtClean="0">
                <a:latin typeface="Calibri" pitchFamily="34" charset="0"/>
              </a:rPr>
              <a:t>Ιατρική.</a:t>
            </a:r>
          </a:p>
          <a:p>
            <a:r>
              <a:rPr lang="el-GR" sz="2200" dirty="0">
                <a:latin typeface="Calibri" pitchFamily="34" charset="0"/>
              </a:rPr>
              <a:t>Οι υγροί κρύσταλλοι χρησιμοποιούνται επίσης σαν στατικές φάσεις στην αέριο χρωματογραφία για το διαχωρισμό διαφόρων συντακτικών ή γεωμετρικών ισομερών που διαφέρουν κυρίως ως προς το σχήμα</a:t>
            </a:r>
            <a:r>
              <a:rPr lang="el-GR" sz="2200" dirty="0" smtClean="0">
                <a:latin typeface="Calibri" pitchFamily="34" charset="0"/>
              </a:rPr>
              <a:t>.</a:t>
            </a:r>
            <a:endParaRPr lang="en-US" sz="2200" dirty="0">
              <a:latin typeface="Calibri" pitchFamily="34" charset="0"/>
            </a:endParaRPr>
          </a:p>
          <a:p>
            <a:r>
              <a:rPr lang="el-GR" sz="2200" dirty="0">
                <a:latin typeface="Calibri" pitchFamily="34" charset="0"/>
              </a:rPr>
              <a:t>Η μελέτη της οπτικής καθαρότητας και της δομής ασύμμετρων </a:t>
            </a:r>
            <a:r>
              <a:rPr lang="el-GR" sz="2200" dirty="0" smtClean="0">
                <a:latin typeface="Calibri" pitchFamily="34" charset="0"/>
              </a:rPr>
              <a:t>ενώσεων.</a:t>
            </a:r>
            <a:endParaRPr lang="en-US" sz="2200" dirty="0" smtClean="0">
              <a:latin typeface="Calibri" pitchFamily="34" charset="0"/>
            </a:endParaRPr>
          </a:p>
          <a:p>
            <a:r>
              <a:rPr lang="el-GR" sz="2200" dirty="0" err="1" smtClean="0">
                <a:latin typeface="Calibri" pitchFamily="34" charset="0"/>
              </a:rPr>
              <a:t>Φωτοευθυγράμμιση</a:t>
            </a:r>
            <a:r>
              <a:rPr lang="en-US" sz="2200" dirty="0">
                <a:latin typeface="Calibri" pitchFamily="34" charset="0"/>
              </a:rPr>
              <a:t>.</a:t>
            </a:r>
            <a:endParaRPr lang="el-GR" dirty="0"/>
          </a:p>
          <a:p>
            <a:pPr marL="82296" indent="0">
              <a:buNone/>
            </a:pPr>
            <a:endParaRPr lang="el-GR" dirty="0"/>
          </a:p>
          <a:p>
            <a:endParaRPr lang="en-US" dirty="0"/>
          </a:p>
        </p:txBody>
      </p:sp>
    </p:spTree>
    <p:extLst>
      <p:ext uri="{BB962C8B-B14F-4D97-AF65-F5344CB8AC3E}">
        <p14:creationId xmlns:p14="http://schemas.microsoft.com/office/powerpoint/2010/main" val="16069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533400"/>
          </a:xfrm>
        </p:spPr>
        <p:txBody>
          <a:bodyPr>
            <a:noAutofit/>
          </a:bodyPr>
          <a:lstStyle/>
          <a:p>
            <a:pPr algn="ctr"/>
            <a:r>
              <a:rPr lang="el-GR" sz="3500" dirty="0">
                <a:effectLst/>
                <a:latin typeface="Calibri" pitchFamily="34" charset="0"/>
              </a:rPr>
              <a:t>Οθόνες υγρών </a:t>
            </a:r>
            <a:r>
              <a:rPr lang="el-GR" sz="3500" dirty="0" smtClean="0">
                <a:effectLst/>
                <a:latin typeface="Calibri" pitchFamily="34" charset="0"/>
              </a:rPr>
              <a:t>κρυστάλλων - LCD</a:t>
            </a:r>
            <a:r>
              <a:rPr lang="el-GR" sz="3500" dirty="0">
                <a:effectLst/>
                <a:latin typeface="Calibri" pitchFamily="34" charset="0"/>
              </a:rPr>
              <a:t/>
            </a:r>
            <a:br>
              <a:rPr lang="el-GR" sz="3500" dirty="0">
                <a:effectLst/>
                <a:latin typeface="Calibri" pitchFamily="34" charset="0"/>
              </a:rPr>
            </a:br>
            <a:endParaRPr lang="en-US" sz="3500" dirty="0">
              <a:latin typeface="Calibri" pitchFamily="34" charset="0"/>
            </a:endParaRPr>
          </a:p>
        </p:txBody>
      </p:sp>
      <p:sp>
        <p:nvSpPr>
          <p:cNvPr id="3" name="Content Placeholder 2"/>
          <p:cNvSpPr>
            <a:spLocks noGrp="1"/>
          </p:cNvSpPr>
          <p:nvPr>
            <p:ph idx="1"/>
          </p:nvPr>
        </p:nvSpPr>
        <p:spPr>
          <a:xfrm>
            <a:off x="1447800" y="1143000"/>
            <a:ext cx="7498080" cy="5181600"/>
          </a:xfrm>
        </p:spPr>
        <p:txBody>
          <a:bodyPr>
            <a:noAutofit/>
          </a:bodyPr>
          <a:lstStyle/>
          <a:p>
            <a:pPr>
              <a:buFont typeface="Wingdings" pitchFamily="2" charset="2"/>
              <a:buChar char="v"/>
            </a:pPr>
            <a:r>
              <a:rPr lang="el-GR" sz="2000" dirty="0">
                <a:latin typeface="Calibri" pitchFamily="34" charset="0"/>
              </a:rPr>
              <a:t>Ο</a:t>
            </a:r>
            <a:r>
              <a:rPr lang="el-GR" sz="2000" dirty="0">
                <a:latin typeface="Calibri" pitchFamily="34" charset="0"/>
                <a:cs typeface="Arial" charset="0"/>
              </a:rPr>
              <a:t>θόνες υγρών κρυστάλλων (</a:t>
            </a:r>
            <a:r>
              <a:rPr lang="en-US" sz="2000" dirty="0">
                <a:latin typeface="Calibri" pitchFamily="34" charset="0"/>
                <a:cs typeface="Arial" charset="0"/>
              </a:rPr>
              <a:t>Liquid Crystal Display</a:t>
            </a:r>
            <a:r>
              <a:rPr lang="el-GR" sz="2000" dirty="0">
                <a:latin typeface="Calibri" pitchFamily="34" charset="0"/>
                <a:cs typeface="Arial" charset="0"/>
              </a:rPr>
              <a:t>s ή </a:t>
            </a:r>
            <a:r>
              <a:rPr lang="en-US" sz="2000" dirty="0">
                <a:latin typeface="Calibri" pitchFamily="34" charset="0"/>
                <a:cs typeface="Arial" charset="0"/>
              </a:rPr>
              <a:t>LCDs</a:t>
            </a:r>
            <a:r>
              <a:rPr lang="el-GR" sz="2000" dirty="0">
                <a:latin typeface="Calibri" pitchFamily="34" charset="0"/>
                <a:cs typeface="Arial" charset="0"/>
              </a:rPr>
              <a:t>) πρωτοεμφανίστηκαν αρχές της δεκαετίας </a:t>
            </a:r>
            <a:r>
              <a:rPr lang="el-GR" sz="2000" dirty="0" smtClean="0">
                <a:latin typeface="Calibri" pitchFamily="34" charset="0"/>
                <a:cs typeface="Arial" charset="0"/>
              </a:rPr>
              <a:t>το</a:t>
            </a:r>
            <a:r>
              <a:rPr lang="el-GR" sz="2000" dirty="0">
                <a:latin typeface="Calibri" pitchFamily="34" charset="0"/>
                <a:cs typeface="Arial" charset="0"/>
              </a:rPr>
              <a:t>υ</a:t>
            </a:r>
            <a:r>
              <a:rPr lang="el-GR" sz="2000" dirty="0" smtClean="0">
                <a:latin typeface="Calibri" pitchFamily="34" charset="0"/>
                <a:cs typeface="Arial" charset="0"/>
              </a:rPr>
              <a:t> </a:t>
            </a:r>
            <a:r>
              <a:rPr lang="el-GR" sz="2000" dirty="0">
                <a:latin typeface="Calibri" pitchFamily="34" charset="0"/>
                <a:cs typeface="Arial" charset="0"/>
              </a:rPr>
              <a:t>‘70.</a:t>
            </a:r>
            <a:r>
              <a:rPr lang="en-GB" sz="2000" dirty="0">
                <a:latin typeface="Calibri" pitchFamily="34" charset="0"/>
              </a:rPr>
              <a:t> </a:t>
            </a:r>
            <a:endParaRPr lang="el-GR" sz="2000" dirty="0">
              <a:latin typeface="Calibri" pitchFamily="34" charset="0"/>
            </a:endParaRPr>
          </a:p>
          <a:p>
            <a:endParaRPr lang="el-GR" sz="2000" dirty="0">
              <a:latin typeface="Calibri" pitchFamily="34" charset="0"/>
            </a:endParaRPr>
          </a:p>
          <a:p>
            <a:pPr>
              <a:buFont typeface="Wingdings" pitchFamily="2" charset="2"/>
              <a:buChar char="v"/>
            </a:pPr>
            <a:r>
              <a:rPr lang="el-GR" sz="2000" dirty="0">
                <a:latin typeface="Calibri" pitchFamily="34" charset="0"/>
                <a:cs typeface="Arial" charset="0"/>
              </a:rPr>
              <a:t>Αρχή λειτουργίας</a:t>
            </a:r>
            <a:endParaRPr lang="el-GR" sz="2000" dirty="0">
              <a:latin typeface="Calibri" pitchFamily="34" charset="0"/>
            </a:endParaRPr>
          </a:p>
          <a:p>
            <a:pPr lvl="1">
              <a:buFont typeface="Wingdings" pitchFamily="2" charset="2"/>
              <a:buChar char="§"/>
            </a:pPr>
            <a:r>
              <a:rPr lang="en-US" sz="2000" dirty="0">
                <a:latin typeface="Calibri" pitchFamily="34" charset="0"/>
                <a:cs typeface="Arial" charset="0"/>
              </a:rPr>
              <a:t>LCD</a:t>
            </a:r>
            <a:r>
              <a:rPr lang="el-GR" sz="2000" dirty="0">
                <a:latin typeface="Calibri" pitchFamily="34" charset="0"/>
                <a:cs typeface="Arial" charset="0"/>
              </a:rPr>
              <a:t> αποτελείται ουσιαστικά από έναν πίνακα στοιχειωδών </a:t>
            </a:r>
            <a:r>
              <a:rPr lang="el-GR" sz="2000" b="1" dirty="0">
                <a:solidFill>
                  <a:srgbClr val="002060"/>
                </a:solidFill>
                <a:latin typeface="Calibri" pitchFamily="34" charset="0"/>
                <a:cs typeface="Arial" charset="0"/>
              </a:rPr>
              <a:t>κελιών υγρών κρυστάλλων</a:t>
            </a:r>
            <a:r>
              <a:rPr lang="el-GR" sz="2000" b="1" dirty="0">
                <a:solidFill>
                  <a:srgbClr val="002060"/>
                </a:solidFill>
                <a:effectLst>
                  <a:outerShdw blurRad="38100" dist="38100" dir="2700000" algn="tl">
                    <a:srgbClr val="000000">
                      <a:alpha val="43137"/>
                    </a:srgbClr>
                  </a:outerShdw>
                </a:effectLst>
                <a:latin typeface="Calibri" pitchFamily="34" charset="0"/>
                <a:cs typeface="Arial" charset="0"/>
              </a:rPr>
              <a:t> </a:t>
            </a:r>
            <a:r>
              <a:rPr lang="el-GR" sz="2000" dirty="0">
                <a:latin typeface="Calibri" pitchFamily="34" charset="0"/>
                <a:cs typeface="Arial" charset="0"/>
              </a:rPr>
              <a:t>(</a:t>
            </a:r>
            <a:r>
              <a:rPr lang="en-US" sz="2000" dirty="0">
                <a:latin typeface="Calibri" pitchFamily="34" charset="0"/>
                <a:cs typeface="Arial" charset="0"/>
              </a:rPr>
              <a:t>Liquid </a:t>
            </a:r>
            <a:r>
              <a:rPr lang="en-US" sz="2000" dirty="0" err="1">
                <a:latin typeface="Calibri" pitchFamily="34" charset="0"/>
                <a:cs typeface="Arial" charset="0"/>
              </a:rPr>
              <a:t>Crystall</a:t>
            </a:r>
            <a:r>
              <a:rPr lang="en-US" sz="2000" dirty="0">
                <a:latin typeface="Calibri" pitchFamily="34" charset="0"/>
                <a:cs typeface="Arial" charset="0"/>
              </a:rPr>
              <a:t> Cell</a:t>
            </a:r>
            <a:r>
              <a:rPr lang="el-GR" sz="2000" dirty="0">
                <a:latin typeface="Calibri" pitchFamily="34" charset="0"/>
                <a:cs typeface="Arial" charset="0"/>
              </a:rPr>
              <a:t> ή </a:t>
            </a:r>
            <a:r>
              <a:rPr lang="en-US" sz="2000" dirty="0">
                <a:latin typeface="Calibri" pitchFamily="34" charset="0"/>
                <a:cs typeface="Arial" charset="0"/>
              </a:rPr>
              <a:t>LCC</a:t>
            </a:r>
            <a:r>
              <a:rPr lang="el-GR" sz="2000" dirty="0">
                <a:latin typeface="Calibri" pitchFamily="34" charset="0"/>
                <a:cs typeface="Arial" charset="0"/>
              </a:rPr>
              <a:t>). </a:t>
            </a:r>
            <a:endParaRPr lang="el-GR" sz="2000" dirty="0">
              <a:latin typeface="Calibri" pitchFamily="34" charset="0"/>
            </a:endParaRPr>
          </a:p>
          <a:p>
            <a:pPr lvl="1">
              <a:buFont typeface="Wingdings" pitchFamily="2" charset="2"/>
              <a:buChar char="v"/>
            </a:pPr>
            <a:endParaRPr lang="el-GR" sz="2000" dirty="0">
              <a:latin typeface="Calibri" pitchFamily="34" charset="0"/>
            </a:endParaRPr>
          </a:p>
          <a:p>
            <a:pPr lvl="1">
              <a:buFont typeface="Wingdings" pitchFamily="2" charset="2"/>
              <a:buChar char="§"/>
            </a:pPr>
            <a:r>
              <a:rPr lang="el-GR" sz="2000" dirty="0">
                <a:latin typeface="Calibri" pitchFamily="34" charset="0"/>
                <a:cs typeface="Arial" charset="0"/>
              </a:rPr>
              <a:t>Ένα </a:t>
            </a:r>
            <a:r>
              <a:rPr lang="en-US" sz="2000" dirty="0">
                <a:latin typeface="Calibri" pitchFamily="34" charset="0"/>
                <a:cs typeface="Arial" charset="0"/>
              </a:rPr>
              <a:t>LCC</a:t>
            </a:r>
            <a:r>
              <a:rPr lang="el-GR" sz="2000" dirty="0">
                <a:latin typeface="Calibri" pitchFamily="34" charset="0"/>
                <a:cs typeface="Arial" charset="0"/>
              </a:rPr>
              <a:t> λειτουργεί ως </a:t>
            </a:r>
            <a:r>
              <a:rPr lang="el-GR" sz="2000" b="1" dirty="0">
                <a:solidFill>
                  <a:schemeClr val="tx2"/>
                </a:solidFill>
                <a:latin typeface="Calibri" pitchFamily="34" charset="0"/>
                <a:cs typeface="Arial" charset="0"/>
              </a:rPr>
              <a:t>«διακόπτης» φωτός</a:t>
            </a:r>
            <a:r>
              <a:rPr lang="el-GR" sz="2000" dirty="0">
                <a:solidFill>
                  <a:schemeClr val="tx2"/>
                </a:solidFill>
                <a:latin typeface="Calibri" pitchFamily="34" charset="0"/>
                <a:cs typeface="Arial" charset="0"/>
              </a:rPr>
              <a:t>, </a:t>
            </a:r>
            <a:endParaRPr lang="el-GR" sz="2000" dirty="0">
              <a:solidFill>
                <a:schemeClr val="tx2"/>
              </a:solidFill>
              <a:latin typeface="Calibri" pitchFamily="34" charset="0"/>
            </a:endParaRPr>
          </a:p>
          <a:p>
            <a:pPr lvl="2">
              <a:buFont typeface="Wingdings" pitchFamily="2" charset="2"/>
              <a:buChar char="§"/>
            </a:pPr>
            <a:r>
              <a:rPr lang="el-GR" sz="2000" dirty="0">
                <a:latin typeface="Calibri" pitchFamily="34" charset="0"/>
                <a:cs typeface="Arial" charset="0"/>
              </a:rPr>
              <a:t>δηλ. μπορεί να καθορίζει αν θα περνά από την άλλη πλευρά η φωτεινή δέσμη που προσπίπτει σ’ αυτό. </a:t>
            </a:r>
            <a:endParaRPr lang="el-GR" sz="2000" dirty="0">
              <a:latin typeface="Calibri" pitchFamily="34" charset="0"/>
            </a:endParaRPr>
          </a:p>
          <a:p>
            <a:pPr lvl="1">
              <a:buFont typeface="Wingdings" pitchFamily="2" charset="2"/>
              <a:buChar char="v"/>
            </a:pPr>
            <a:endParaRPr lang="el-GR" sz="2000" dirty="0">
              <a:latin typeface="Calibri" pitchFamily="34" charset="0"/>
            </a:endParaRPr>
          </a:p>
          <a:p>
            <a:pPr lvl="1">
              <a:buFont typeface="Wingdings" pitchFamily="2" charset="2"/>
              <a:buChar char="§"/>
            </a:pPr>
            <a:r>
              <a:rPr lang="el-GR" sz="2000" dirty="0">
                <a:latin typeface="Calibri" pitchFamily="34" charset="0"/>
                <a:cs typeface="Arial" charset="0"/>
              </a:rPr>
              <a:t>Σε ένα </a:t>
            </a:r>
            <a:r>
              <a:rPr lang="en-US" sz="2000" dirty="0">
                <a:latin typeface="Calibri" pitchFamily="34" charset="0"/>
                <a:cs typeface="Arial" charset="0"/>
              </a:rPr>
              <a:t>LCD</a:t>
            </a:r>
            <a:r>
              <a:rPr lang="el-GR" sz="2000" dirty="0">
                <a:latin typeface="Calibri" pitchFamily="34" charset="0"/>
                <a:cs typeface="Arial" charset="0"/>
              </a:rPr>
              <a:t> επομένως εκείνο που γίνεται είναι να καθορίζεται το </a:t>
            </a:r>
            <a:r>
              <a:rPr lang="el-GR" sz="2000" b="1" dirty="0">
                <a:solidFill>
                  <a:schemeClr val="accent5">
                    <a:lumMod val="50000"/>
                  </a:schemeClr>
                </a:solidFill>
                <a:latin typeface="Calibri" pitchFamily="34" charset="0"/>
                <a:cs typeface="Arial" charset="0"/>
              </a:rPr>
              <a:t>ποσοστό του φωτός </a:t>
            </a:r>
            <a:r>
              <a:rPr lang="el-GR" sz="2000" dirty="0">
                <a:latin typeface="Calibri" pitchFamily="34" charset="0"/>
                <a:cs typeface="Arial" charset="0"/>
              </a:rPr>
              <a:t>που μπορεί να περνάει μέσα από κάθε </a:t>
            </a:r>
            <a:r>
              <a:rPr lang="en-US" sz="2000" dirty="0">
                <a:latin typeface="Calibri" pitchFamily="34" charset="0"/>
                <a:cs typeface="Arial" charset="0"/>
              </a:rPr>
              <a:t>LCC</a:t>
            </a:r>
            <a:r>
              <a:rPr lang="el-GR" sz="2000" dirty="0">
                <a:latin typeface="Calibri" pitchFamily="34" charset="0"/>
                <a:cs typeface="Arial" charset="0"/>
              </a:rPr>
              <a:t> έτσι ώστε να σχηματίζεται η επιθυμητή εικόνα.</a:t>
            </a:r>
            <a:endParaRPr lang="en-US" sz="2000" dirty="0">
              <a:latin typeface="Calibri" pitchFamily="34" charset="0"/>
            </a:endParaRPr>
          </a:p>
        </p:txBody>
      </p:sp>
    </p:spTree>
    <p:extLst>
      <p:ext uri="{BB962C8B-B14F-4D97-AF65-F5344CB8AC3E}">
        <p14:creationId xmlns:p14="http://schemas.microsoft.com/office/powerpoint/2010/main" val="2935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923" y="152400"/>
            <a:ext cx="7498080" cy="639762"/>
          </a:xfrm>
        </p:spPr>
        <p:txBody>
          <a:bodyPr>
            <a:normAutofit/>
          </a:bodyPr>
          <a:lstStyle/>
          <a:p>
            <a:pPr algn="ctr"/>
            <a:r>
              <a:rPr lang="el-GR" sz="3500" dirty="0" smtClean="0">
                <a:latin typeface="Calibri" pitchFamily="34" charset="0"/>
              </a:rPr>
              <a:t>Η λειτουργία των </a:t>
            </a:r>
            <a:r>
              <a:rPr lang="en-US" sz="3500" dirty="0" smtClean="0">
                <a:latin typeface="Calibri" pitchFamily="34" charset="0"/>
              </a:rPr>
              <a:t>LCC</a:t>
            </a:r>
            <a:endParaRPr lang="en-US" sz="3500" dirty="0">
              <a:latin typeface="Calibri" pitchFamily="34" charset="0"/>
            </a:endParaRPr>
          </a:p>
        </p:txBody>
      </p:sp>
      <p:sp>
        <p:nvSpPr>
          <p:cNvPr id="3" name="Content Placeholder 2"/>
          <p:cNvSpPr>
            <a:spLocks noGrp="1"/>
          </p:cNvSpPr>
          <p:nvPr>
            <p:ph idx="1"/>
          </p:nvPr>
        </p:nvSpPr>
        <p:spPr>
          <a:xfrm>
            <a:off x="1222664" y="1968535"/>
            <a:ext cx="3958936" cy="3289265"/>
          </a:xfrm>
        </p:spPr>
        <p:txBody>
          <a:bodyPr>
            <a:normAutofit/>
          </a:bodyPr>
          <a:lstStyle/>
          <a:p>
            <a:pPr marL="82296" indent="0">
              <a:buNone/>
            </a:pPr>
            <a:r>
              <a:rPr lang="el-GR" sz="2200" dirty="0" smtClean="0">
                <a:latin typeface="Calibri" pitchFamily="34" charset="0"/>
              </a:rPr>
              <a:t>(</a:t>
            </a:r>
            <a:r>
              <a:rPr lang="el-GR" sz="2200" dirty="0">
                <a:latin typeface="Calibri" pitchFamily="34" charset="0"/>
              </a:rPr>
              <a:t>α) </a:t>
            </a:r>
            <a:r>
              <a:rPr lang="el-GR" sz="2200" dirty="0">
                <a:latin typeface="Calibri" pitchFamily="34" charset="0"/>
                <a:cs typeface="Arial" charset="0"/>
              </a:rPr>
              <a:t>Η δομή του υγρού κρυστάλλου επηρεάζει το </a:t>
            </a:r>
            <a:r>
              <a:rPr lang="el-GR" sz="2200" b="1" dirty="0">
                <a:solidFill>
                  <a:schemeClr val="accent5">
                    <a:lumMod val="50000"/>
                  </a:schemeClr>
                </a:solidFill>
                <a:latin typeface="Calibri" pitchFamily="34" charset="0"/>
                <a:cs typeface="Arial" charset="0"/>
              </a:rPr>
              <a:t>επίπεδο ταλάντωσης του πολωμένου </a:t>
            </a:r>
            <a:r>
              <a:rPr lang="el-GR" sz="2200" b="1" dirty="0" smtClean="0">
                <a:solidFill>
                  <a:schemeClr val="accent5">
                    <a:lumMod val="50000"/>
                  </a:schemeClr>
                </a:solidFill>
                <a:latin typeface="Calibri" pitchFamily="34" charset="0"/>
                <a:cs typeface="Arial" charset="0"/>
              </a:rPr>
              <a:t>φωτός</a:t>
            </a:r>
            <a:r>
              <a:rPr lang="en-GB" sz="2200" b="1" dirty="0" smtClean="0">
                <a:solidFill>
                  <a:schemeClr val="accent5">
                    <a:lumMod val="50000"/>
                  </a:schemeClr>
                </a:solidFill>
                <a:latin typeface="Calibri" pitchFamily="34" charset="0"/>
                <a:cs typeface="Arial" charset="0"/>
              </a:rPr>
              <a:t>.</a:t>
            </a:r>
            <a:endParaRPr lang="el-GR" sz="2200" b="1" dirty="0" smtClean="0">
              <a:solidFill>
                <a:schemeClr val="accent5">
                  <a:lumMod val="50000"/>
                </a:schemeClr>
              </a:solidFill>
              <a:latin typeface="Calibri" pitchFamily="34" charset="0"/>
              <a:cs typeface="Arial" charset="0"/>
            </a:endParaRPr>
          </a:p>
          <a:p>
            <a:pPr marL="82296" indent="0">
              <a:buNone/>
            </a:pPr>
            <a:endParaRPr lang="el-GR" sz="2200" dirty="0">
              <a:latin typeface="Calibri" pitchFamily="34" charset="0"/>
            </a:endParaRPr>
          </a:p>
          <a:p>
            <a:pPr marL="82296" indent="0">
              <a:buNone/>
            </a:pPr>
            <a:r>
              <a:rPr lang="el-GR" sz="2200" dirty="0">
                <a:latin typeface="Calibri" pitchFamily="34" charset="0"/>
              </a:rPr>
              <a:t>(β) </a:t>
            </a:r>
            <a:r>
              <a:rPr lang="el-GR" sz="2200" dirty="0">
                <a:latin typeface="Calibri" pitchFamily="34" charset="0"/>
                <a:cs typeface="Arial" charset="0"/>
              </a:rPr>
              <a:t>Η </a:t>
            </a:r>
            <a:r>
              <a:rPr lang="el-GR" sz="2200" b="1" dirty="0">
                <a:solidFill>
                  <a:schemeClr val="accent5">
                    <a:lumMod val="50000"/>
                  </a:schemeClr>
                </a:solidFill>
                <a:latin typeface="Calibri" pitchFamily="34" charset="0"/>
                <a:cs typeface="Arial" charset="0"/>
              </a:rPr>
              <a:t>δομή</a:t>
            </a:r>
            <a:r>
              <a:rPr lang="el-GR" sz="2200" dirty="0">
                <a:latin typeface="Calibri" pitchFamily="34" charset="0"/>
                <a:cs typeface="Arial" charset="0"/>
              </a:rPr>
              <a:t> του υγρού κρυστάλλου </a:t>
            </a:r>
            <a:r>
              <a:rPr lang="el-GR" sz="2200" b="1" dirty="0">
                <a:solidFill>
                  <a:schemeClr val="accent5">
                    <a:lumMod val="50000"/>
                  </a:schemeClr>
                </a:solidFill>
                <a:latin typeface="Calibri" pitchFamily="34" charset="0"/>
                <a:cs typeface="Arial" charset="0"/>
              </a:rPr>
              <a:t>αλλάζε</a:t>
            </a:r>
            <a:r>
              <a:rPr lang="el-GR" sz="2200" dirty="0">
                <a:solidFill>
                  <a:schemeClr val="tx2"/>
                </a:solidFill>
                <a:latin typeface="Calibri" pitchFamily="34" charset="0"/>
                <a:cs typeface="Arial" charset="0"/>
              </a:rPr>
              <a:t>ι</a:t>
            </a:r>
            <a:r>
              <a:rPr lang="el-GR" sz="2200" dirty="0">
                <a:latin typeface="Calibri" pitchFamily="34" charset="0"/>
                <a:cs typeface="Arial" charset="0"/>
              </a:rPr>
              <a:t> με την εφαρμογή ηλεκτρικής </a:t>
            </a:r>
            <a:r>
              <a:rPr lang="el-GR" sz="2200" dirty="0" smtClean="0">
                <a:latin typeface="Calibri" pitchFamily="34" charset="0"/>
                <a:cs typeface="Arial" charset="0"/>
              </a:rPr>
              <a:t>τάσης</a:t>
            </a:r>
            <a:r>
              <a:rPr lang="en-US" sz="2200" dirty="0" smtClean="0">
                <a:latin typeface="Calibri" pitchFamily="34" charset="0"/>
                <a:cs typeface="Arial" charset="0"/>
              </a:rPr>
              <a:t>.</a:t>
            </a:r>
            <a:endParaRPr lang="el-GR" sz="2200" dirty="0">
              <a:latin typeface="Calibri" pitchFamily="34" charset="0"/>
            </a:endParaRPr>
          </a:p>
          <a:p>
            <a:endParaRPr lang="en-US" b="1" dirty="0"/>
          </a:p>
        </p:txBody>
      </p:sp>
      <p:pic>
        <p:nvPicPr>
          <p:cNvPr id="4" name="Picture 4" descr="D:\STAVROS\1_ΒΙΒΛΙΑ\Multimedia Book\NET_SOURCES\VIDEO\New Stuff\Tom's Hardware Guide Display Guide TFT Guide - Part 1 - Flat Panel Displays - How TFTs Work_files\image38.gif"/>
          <p:cNvPicPr>
            <a:picLocks noChangeAspect="1" noChangeArrowheads="1" noCrop="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64777" y="1524000"/>
            <a:ext cx="3089563" cy="1602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STAVROS\1_ΒΙΒΛΙΑ\Multimedia Book\NET_SOURCES\VIDEO\New Stuff\Tom's Hardware Guide Display Guide TFT Guide - Part 1 - Flat Panel Displays - How TFTs Work_files\image39.gif"/>
          <p:cNvPicPr>
            <a:picLocks noChangeAspect="1" noChangeArrowheads="1" noCrop="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664777" y="3505200"/>
            <a:ext cx="3094760" cy="1605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2664" y="906959"/>
            <a:ext cx="7921336" cy="769441"/>
          </a:xfrm>
          <a:prstGeom prst="rect">
            <a:avLst/>
          </a:prstGeom>
        </p:spPr>
        <p:txBody>
          <a:bodyPr wrap="square">
            <a:spAutoFit/>
          </a:bodyPr>
          <a:lstStyle/>
          <a:p>
            <a:pPr>
              <a:buFont typeface="Wingdings" pitchFamily="2" charset="2"/>
              <a:buChar char="§"/>
            </a:pPr>
            <a:r>
              <a:rPr lang="el-GR" sz="2200" dirty="0">
                <a:latin typeface="Calibri" pitchFamily="34" charset="0"/>
              </a:rPr>
              <a:t>Β</a:t>
            </a:r>
            <a:r>
              <a:rPr lang="el-GR" sz="2200" dirty="0">
                <a:latin typeface="Calibri" pitchFamily="34" charset="0"/>
                <a:cs typeface="Arial" charset="0"/>
              </a:rPr>
              <a:t>ασίζεται στα </a:t>
            </a:r>
            <a:r>
              <a:rPr lang="el-GR" sz="2200" dirty="0">
                <a:latin typeface="Calibri" pitchFamily="34" charset="0"/>
              </a:rPr>
              <a:t>εξής </a:t>
            </a:r>
            <a:r>
              <a:rPr lang="el-GR" sz="2200" dirty="0">
                <a:latin typeface="Calibri" pitchFamily="34" charset="0"/>
                <a:cs typeface="Arial" charset="0"/>
              </a:rPr>
              <a:t>σημαντικά χαρακτηριστικά των υγρών κρυστάλλων:</a:t>
            </a:r>
            <a:r>
              <a:rPr lang="en-GB" sz="2200" dirty="0">
                <a:latin typeface="Calibri" pitchFamily="34" charset="0"/>
                <a:cs typeface="Arial" charset="0"/>
              </a:rPr>
              <a:t> </a:t>
            </a:r>
            <a:endParaRPr lang="en-GB" sz="2200" dirty="0" smtClean="0">
              <a:latin typeface="Calibri" pitchFamily="34" charset="0"/>
              <a:cs typeface="Arial" charset="0"/>
            </a:endParaRPr>
          </a:p>
        </p:txBody>
      </p:sp>
      <p:sp>
        <p:nvSpPr>
          <p:cNvPr id="10" name="Round Diagonal Corner Rectangle 9"/>
          <p:cNvSpPr/>
          <p:nvPr/>
        </p:nvSpPr>
        <p:spPr>
          <a:xfrm>
            <a:off x="1222664" y="5450837"/>
            <a:ext cx="7543800" cy="12903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buNone/>
            </a:pPr>
            <a:r>
              <a:rPr lang="el-GR" b="1" dirty="0"/>
              <a:t>Οι ΥΚ δεν εκπέμπουν φως, οι οθόνες ΥΚ φωτίζονται από εξωτερική πηγή φωτός - μια λάμπα φθορίου πίσω από το «σάντουιτς», που συνοδεύεται από μια επιφάνεια διάχυσης του φωτός για την ισόποση κατανομή της φωτεινότητας σε όλη την επιφάνεια της οθόνης. </a:t>
            </a:r>
            <a:endParaRPr lang="en-US" b="1" dirty="0"/>
          </a:p>
        </p:txBody>
      </p:sp>
    </p:spTree>
    <p:extLst>
      <p:ext uri="{BB962C8B-B14F-4D97-AF65-F5344CB8AC3E}">
        <p14:creationId xmlns:p14="http://schemas.microsoft.com/office/powerpoint/2010/main" val="313073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
            <a:ext cx="7498080" cy="6324600"/>
          </a:xfrm>
        </p:spPr>
        <p:txBody>
          <a:bodyPr>
            <a:normAutofit/>
          </a:bodyPr>
          <a:lstStyle/>
          <a:p>
            <a:pPr marL="82296" indent="0">
              <a:buNone/>
            </a:pPr>
            <a:r>
              <a:rPr lang="el-GR" sz="1800" dirty="0">
                <a:latin typeface="Calibri" pitchFamily="34" charset="0"/>
              </a:rPr>
              <a:t>Για τις έγχρωμες οθόνες χρησιμοποιούμε τρεις ομάδες υγρών κρυστάλλων, </a:t>
            </a:r>
            <a:r>
              <a:rPr lang="el-GR" sz="1800" dirty="0" smtClean="0">
                <a:latin typeface="Calibri" pitchFamily="34" charset="0"/>
              </a:rPr>
              <a:t>με κόκκινα, πράσινα και μπλε </a:t>
            </a:r>
            <a:r>
              <a:rPr lang="el-GR" sz="1800" dirty="0">
                <a:latin typeface="Calibri" pitchFamily="34" charset="0"/>
              </a:rPr>
              <a:t>φίλτρα.</a:t>
            </a:r>
          </a:p>
          <a:p>
            <a:pPr marL="82296" indent="0">
              <a:buNone/>
            </a:pPr>
            <a:endParaRPr lang="en-US" sz="1800" dirty="0" smtClean="0">
              <a:latin typeface="Calibri" pitchFamily="34" charset="0"/>
            </a:endParaRPr>
          </a:p>
          <a:p>
            <a:pPr marL="82296" indent="0">
              <a:buNone/>
            </a:pPr>
            <a:endParaRPr lang="en-US" sz="1800" dirty="0">
              <a:latin typeface="Calibri" pitchFamily="34" charset="0"/>
            </a:endParaRPr>
          </a:p>
          <a:p>
            <a:pPr marL="82296" indent="0">
              <a:buNone/>
            </a:pPr>
            <a:endParaRPr lang="en-US" sz="1800" dirty="0" smtClean="0">
              <a:latin typeface="Calibri" pitchFamily="34" charset="0"/>
            </a:endParaRPr>
          </a:p>
          <a:p>
            <a:pPr marL="82296" indent="0">
              <a:buNone/>
            </a:pPr>
            <a:endParaRPr lang="el-GR" sz="1800" dirty="0" smtClean="0">
              <a:latin typeface="Calibri" pitchFamily="34" charset="0"/>
            </a:endParaRPr>
          </a:p>
          <a:p>
            <a:pPr marL="82296" indent="0">
              <a:buNone/>
            </a:pPr>
            <a:endParaRPr lang="el-GR" sz="1800" dirty="0" smtClean="0">
              <a:latin typeface="Calibri" pitchFamily="34" charset="0"/>
            </a:endParaRPr>
          </a:p>
          <a:p>
            <a:pPr marL="82296" indent="0">
              <a:buNone/>
            </a:pPr>
            <a:r>
              <a:rPr lang="el-GR" sz="1800" dirty="0" smtClean="0">
                <a:latin typeface="Calibri" pitchFamily="34" charset="0"/>
              </a:rPr>
              <a:t>Για </a:t>
            </a:r>
            <a:r>
              <a:rPr lang="el-GR" sz="1800" dirty="0">
                <a:latin typeface="Calibri" pitchFamily="34" charset="0"/>
              </a:rPr>
              <a:t>κάθε ορατό σημείο μίας συμβατικής οθόνης LCD χρησιμοποιούνται 18 </a:t>
            </a:r>
            <a:r>
              <a:rPr lang="el-GR" sz="1800" dirty="0" err="1">
                <a:latin typeface="Calibri" pitchFamily="34" charset="0"/>
              </a:rPr>
              <a:t>bits</a:t>
            </a:r>
            <a:r>
              <a:rPr lang="el-GR" sz="1800" dirty="0">
                <a:latin typeface="Calibri" pitchFamily="34" charset="0"/>
              </a:rPr>
              <a:t> και μπορούν να απεικονιστούν </a:t>
            </a:r>
            <a:r>
              <a:rPr lang="el-GR" sz="1800" b="1" dirty="0">
                <a:solidFill>
                  <a:schemeClr val="accent5">
                    <a:lumMod val="50000"/>
                  </a:schemeClr>
                </a:solidFill>
                <a:latin typeface="Calibri" pitchFamily="34" charset="0"/>
              </a:rPr>
              <a:t>262.144 διαφορετικά χρώματα</a:t>
            </a:r>
            <a:r>
              <a:rPr lang="el-GR" sz="1800" dirty="0">
                <a:latin typeface="Calibri" pitchFamily="34" charset="0"/>
              </a:rPr>
              <a:t>. </a:t>
            </a:r>
            <a:endParaRPr lang="en-US" sz="1800" dirty="0">
              <a:latin typeface="Calibri" pitchFamily="34" charset="0"/>
            </a:endParaRPr>
          </a:p>
        </p:txBody>
      </p:sp>
      <p:pic>
        <p:nvPicPr>
          <p:cNvPr id="4098" name="Picture 2" descr="lcd color matrix at 60x mag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876" y="914400"/>
            <a:ext cx="224692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LCD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591" y="3276600"/>
            <a:ext cx="3852809" cy="337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55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Autofit/>
          </a:bodyPr>
          <a:lstStyle/>
          <a:p>
            <a:pPr algn="ctr"/>
            <a:r>
              <a:rPr lang="el-GR" sz="3500" dirty="0" err="1">
                <a:effectLst/>
                <a:latin typeface="Calibri" pitchFamily="34" charset="0"/>
              </a:rPr>
              <a:t>Θερμογραφία</a:t>
            </a:r>
            <a:r>
              <a:rPr lang="el-GR" sz="3500" dirty="0">
                <a:effectLst/>
                <a:latin typeface="Calibri" pitchFamily="34" charset="0"/>
              </a:rPr>
              <a:t/>
            </a:r>
            <a:br>
              <a:rPr lang="el-GR" sz="3500" dirty="0">
                <a:effectLst/>
                <a:latin typeface="Calibri" pitchFamily="34" charset="0"/>
              </a:rPr>
            </a:br>
            <a:endParaRPr lang="en-US" sz="3500" dirty="0">
              <a:latin typeface="Calibri" pitchFamily="34" charset="0"/>
            </a:endParaRPr>
          </a:p>
        </p:txBody>
      </p:sp>
      <p:sp>
        <p:nvSpPr>
          <p:cNvPr id="3" name="Content Placeholder 2"/>
          <p:cNvSpPr>
            <a:spLocks noGrp="1"/>
          </p:cNvSpPr>
          <p:nvPr>
            <p:ph idx="1"/>
          </p:nvPr>
        </p:nvSpPr>
        <p:spPr>
          <a:xfrm>
            <a:off x="1143000" y="838200"/>
            <a:ext cx="7498080" cy="5791200"/>
          </a:xfrm>
        </p:spPr>
        <p:txBody>
          <a:bodyPr>
            <a:normAutofit/>
          </a:bodyPr>
          <a:lstStyle/>
          <a:p>
            <a:r>
              <a:rPr lang="el-GR" sz="1800" dirty="0">
                <a:latin typeface="Calibri" pitchFamily="34" charset="0"/>
              </a:rPr>
              <a:t>Οι υγροί κρύσταλλοι </a:t>
            </a:r>
            <a:r>
              <a:rPr lang="el-GR" sz="1800" dirty="0" smtClean="0">
                <a:latin typeface="Calibri" pitchFamily="34" charset="0"/>
              </a:rPr>
              <a:t>μπορούν </a:t>
            </a:r>
            <a:r>
              <a:rPr lang="el-GR" sz="1800" dirty="0">
                <a:latin typeface="Calibri" pitchFamily="34" charset="0"/>
              </a:rPr>
              <a:t>να χρησιμοποιηθούν για τη μέτρηση της θερμοκρασίας με βάση τις χρωματικές αλλαγές που παρατηρούνται σε διάφορες θερμοκρασίες. </a:t>
            </a:r>
            <a:endParaRPr lang="el-GR" sz="1800" dirty="0" smtClean="0">
              <a:latin typeface="Calibri" pitchFamily="34" charset="0"/>
            </a:endParaRPr>
          </a:p>
          <a:p>
            <a:pPr marL="82296" indent="0">
              <a:buNone/>
            </a:pPr>
            <a:endParaRPr lang="el-GR" sz="1800" dirty="0">
              <a:latin typeface="Calibri" pitchFamily="34" charset="0"/>
            </a:endParaRPr>
          </a:p>
          <a:p>
            <a:pPr marL="82296" indent="0">
              <a:buNone/>
            </a:pPr>
            <a:endParaRPr lang="el-GR" sz="1800" dirty="0">
              <a:latin typeface="Calibri" pitchFamily="34" charset="0"/>
            </a:endParaRPr>
          </a:p>
          <a:p>
            <a:pPr>
              <a:buFont typeface="Wingdings"/>
              <a:buChar char="à"/>
            </a:pPr>
            <a:r>
              <a:rPr lang="el-GR" sz="1800" dirty="0" smtClean="0">
                <a:latin typeface="Calibri" pitchFamily="34" charset="0"/>
              </a:rPr>
              <a:t>Για </a:t>
            </a:r>
            <a:r>
              <a:rPr lang="el-GR" sz="1800" dirty="0">
                <a:latin typeface="Calibri" pitchFamily="34" charset="0"/>
              </a:rPr>
              <a:t>το σκοπό αυτό </a:t>
            </a:r>
            <a:r>
              <a:rPr lang="el-GR" sz="1800" dirty="0" smtClean="0">
                <a:latin typeface="Calibri" pitchFamily="34" charset="0"/>
              </a:rPr>
              <a:t>χρησιμοποιούνται</a:t>
            </a:r>
          </a:p>
          <a:p>
            <a:pPr marL="82296" indent="0">
              <a:buNone/>
            </a:pPr>
            <a:r>
              <a:rPr lang="el-GR" sz="1800" dirty="0">
                <a:latin typeface="Calibri" pitchFamily="34" charset="0"/>
              </a:rPr>
              <a:t> </a:t>
            </a:r>
            <a:r>
              <a:rPr lang="el-GR" sz="1800" dirty="0" smtClean="0">
                <a:latin typeface="Calibri" pitchFamily="34" charset="0"/>
              </a:rPr>
              <a:t>   κυρίως οι </a:t>
            </a:r>
            <a:r>
              <a:rPr lang="el-GR" sz="1800" dirty="0" err="1" smtClean="0">
                <a:latin typeface="Calibri" pitchFamily="34" charset="0"/>
              </a:rPr>
              <a:t>χοληστερικοί</a:t>
            </a:r>
            <a:r>
              <a:rPr lang="el-GR" sz="1800" dirty="0" smtClean="0">
                <a:latin typeface="Calibri" pitchFamily="34" charset="0"/>
              </a:rPr>
              <a:t> υγροί </a:t>
            </a:r>
            <a:r>
              <a:rPr lang="el-GR" sz="1800" dirty="0">
                <a:latin typeface="Calibri" pitchFamily="34" charset="0"/>
              </a:rPr>
              <a:t>κρύσταλλοι. </a:t>
            </a:r>
          </a:p>
          <a:p>
            <a:pPr marL="82296" indent="0">
              <a:buNone/>
            </a:pPr>
            <a:endParaRPr lang="el-GR" sz="1800" dirty="0">
              <a:latin typeface="Calibri" pitchFamily="34" charset="0"/>
            </a:endParaRPr>
          </a:p>
          <a:p>
            <a:pPr marL="82296" indent="0">
              <a:buNone/>
            </a:pPr>
            <a:endParaRPr lang="el-GR" sz="1800" dirty="0" smtClean="0">
              <a:latin typeface="Calibri" pitchFamily="34" charset="0"/>
            </a:endParaRPr>
          </a:p>
          <a:p>
            <a:pPr marL="82296" indent="0">
              <a:buNone/>
            </a:pPr>
            <a:endParaRPr lang="el-GR" sz="1800" dirty="0">
              <a:latin typeface="Calibri" pitchFamily="34" charset="0"/>
            </a:endParaRPr>
          </a:p>
          <a:p>
            <a:pPr marL="82296" indent="0">
              <a:buNone/>
            </a:pPr>
            <a:endParaRPr lang="el-GR" sz="1800" dirty="0" smtClean="0">
              <a:latin typeface="Calibri" pitchFamily="34" charset="0"/>
            </a:endParaRPr>
          </a:p>
          <a:p>
            <a:pPr marL="82296" indent="0">
              <a:buNone/>
            </a:pPr>
            <a:endParaRPr lang="el-GR" sz="1800" dirty="0">
              <a:latin typeface="Calibri" pitchFamily="34" charset="0"/>
            </a:endParaRPr>
          </a:p>
          <a:p>
            <a:pPr marL="82296" indent="0">
              <a:buNone/>
            </a:pPr>
            <a:endParaRPr lang="en-US" sz="1800" dirty="0">
              <a:latin typeface="Calibri" pitchFamily="34" charset="0"/>
            </a:endParaRPr>
          </a:p>
          <a:p>
            <a:pPr marL="82296"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2618122" cy="311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3200400" y="3276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3810000"/>
            <a:ext cx="4572000" cy="1477328"/>
          </a:xfrm>
          <a:prstGeom prst="rect">
            <a:avLst/>
          </a:prstGeom>
        </p:spPr>
        <p:txBody>
          <a:bodyPr>
            <a:spAutoFit/>
          </a:bodyPr>
          <a:lstStyle/>
          <a:p>
            <a:pPr marL="82296" indent="0" algn="ctr">
              <a:buNone/>
            </a:pPr>
            <a:r>
              <a:rPr lang="el-GR" dirty="0">
                <a:latin typeface="Calibri" pitchFamily="34" charset="0"/>
              </a:rPr>
              <a:t>Ελάττωση του μήκους κύματος του</a:t>
            </a:r>
          </a:p>
          <a:p>
            <a:pPr marL="82296" indent="0" algn="ctr">
              <a:buNone/>
            </a:pPr>
            <a:r>
              <a:rPr lang="el-GR" dirty="0">
                <a:latin typeface="Calibri" pitchFamily="34" charset="0"/>
              </a:rPr>
              <a:t>ανακλώμενου φωτός και στις καθαρά</a:t>
            </a:r>
          </a:p>
          <a:p>
            <a:pPr marL="82296" indent="0" algn="ctr">
              <a:buNone/>
            </a:pPr>
            <a:r>
              <a:rPr lang="el-GR" dirty="0" err="1">
                <a:latin typeface="Calibri" pitchFamily="34" charset="0"/>
              </a:rPr>
              <a:t>χοληστερικές</a:t>
            </a:r>
            <a:r>
              <a:rPr lang="el-GR" dirty="0">
                <a:latin typeface="Calibri" pitchFamily="34" charset="0"/>
              </a:rPr>
              <a:t> φάσεις παρατηρείται μια</a:t>
            </a:r>
          </a:p>
          <a:p>
            <a:pPr marL="82296" indent="0" algn="ctr">
              <a:buNone/>
            </a:pPr>
            <a:r>
              <a:rPr lang="el-GR" dirty="0">
                <a:latin typeface="Calibri" pitchFamily="34" charset="0"/>
              </a:rPr>
              <a:t>μεταβολή του χρώματος από κόκκινο σε </a:t>
            </a:r>
          </a:p>
          <a:p>
            <a:pPr marL="82296" indent="0" algn="ctr">
              <a:buNone/>
            </a:pPr>
            <a:r>
              <a:rPr lang="el-GR" dirty="0">
                <a:latin typeface="Calibri" pitchFamily="34" charset="0"/>
              </a:rPr>
              <a:t>πράσινο και </a:t>
            </a:r>
            <a:r>
              <a:rPr lang="el-GR" dirty="0" err="1">
                <a:latin typeface="Calibri" pitchFamily="34" charset="0"/>
              </a:rPr>
              <a:t>μπλέ</a:t>
            </a:r>
            <a:r>
              <a:rPr lang="el-GR" dirty="0">
                <a:latin typeface="Calibri" pitchFamily="34" charset="0"/>
              </a:rPr>
              <a:t>.</a:t>
            </a:r>
          </a:p>
        </p:txBody>
      </p:sp>
    </p:spTree>
    <p:extLst>
      <p:ext uri="{BB962C8B-B14F-4D97-AF65-F5344CB8AC3E}">
        <p14:creationId xmlns:p14="http://schemas.microsoft.com/office/powerpoint/2010/main" val="379350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a:bodyPr>
          <a:lstStyle/>
          <a:p>
            <a:r>
              <a:rPr lang="el-GR" sz="3500" dirty="0" smtClean="0">
                <a:latin typeface="Calibri" pitchFamily="34" charset="0"/>
              </a:rPr>
              <a:t>Οι υγροί κρύσταλλοι επίσης…</a:t>
            </a:r>
            <a:endParaRPr lang="en-US" sz="3500" dirty="0">
              <a:latin typeface="Calibri" pitchFamily="34" charset="0"/>
            </a:endParaRPr>
          </a:p>
        </p:txBody>
      </p:sp>
      <p:sp>
        <p:nvSpPr>
          <p:cNvPr id="3" name="Content Placeholder 2"/>
          <p:cNvSpPr>
            <a:spLocks noGrp="1"/>
          </p:cNvSpPr>
          <p:nvPr>
            <p:ph idx="1"/>
          </p:nvPr>
        </p:nvSpPr>
        <p:spPr>
          <a:xfrm>
            <a:off x="1447800" y="1295400"/>
            <a:ext cx="7498080" cy="5334000"/>
          </a:xfrm>
        </p:spPr>
        <p:txBody>
          <a:bodyPr>
            <a:normAutofit/>
          </a:bodyPr>
          <a:lstStyle/>
          <a:p>
            <a:pPr>
              <a:buFont typeface="Wingdings" pitchFamily="2" charset="2"/>
              <a:buChar char="§"/>
            </a:pPr>
            <a:r>
              <a:rPr lang="el-GR" sz="2200" dirty="0" smtClean="0">
                <a:latin typeface="Calibri" pitchFamily="34" charset="0"/>
              </a:rPr>
              <a:t>Χαρτογράφηση </a:t>
            </a:r>
            <a:r>
              <a:rPr lang="el-GR" sz="2200" dirty="0">
                <a:latin typeface="Calibri" pitchFamily="34" charset="0"/>
              </a:rPr>
              <a:t>διαφόρων επιφανειών και </a:t>
            </a:r>
            <a:r>
              <a:rPr lang="el-GR" sz="2200" dirty="0" smtClean="0">
                <a:latin typeface="Calibri" pitchFamily="34" charset="0"/>
              </a:rPr>
              <a:t>κυρίως </a:t>
            </a:r>
            <a:r>
              <a:rPr lang="el-GR" sz="2200" dirty="0">
                <a:latin typeface="Calibri" pitchFamily="34" charset="0"/>
              </a:rPr>
              <a:t>για τον έλεγχο διαφόρων ηλεκτρονικών </a:t>
            </a:r>
            <a:r>
              <a:rPr lang="el-GR" sz="2200" dirty="0" smtClean="0">
                <a:latin typeface="Calibri" pitchFamily="34" charset="0"/>
              </a:rPr>
              <a:t>κυκλωμάτων.</a:t>
            </a:r>
          </a:p>
          <a:p>
            <a:pPr>
              <a:buFont typeface="Wingdings" pitchFamily="2" charset="2"/>
              <a:buChar char="§"/>
            </a:pPr>
            <a:r>
              <a:rPr lang="el-GR" sz="2200" dirty="0" smtClean="0">
                <a:latin typeface="Calibri" pitchFamily="34" charset="0"/>
              </a:rPr>
              <a:t>Ανιχνευτές ακτινοβολιών.</a:t>
            </a:r>
          </a:p>
          <a:p>
            <a:pPr marL="82296" indent="0">
              <a:buNone/>
            </a:pPr>
            <a:endParaRPr lang="en-US" sz="2200" dirty="0">
              <a:latin typeface="Calibri" pitchFamily="34" charset="0"/>
            </a:endParaRPr>
          </a:p>
        </p:txBody>
      </p:sp>
      <p:sp>
        <p:nvSpPr>
          <p:cNvPr id="7" name="Lightning Bolt 6"/>
          <p:cNvSpPr/>
          <p:nvPr/>
        </p:nvSpPr>
        <p:spPr>
          <a:xfrm>
            <a:off x="4953000" y="2410691"/>
            <a:ext cx="838200" cy="4572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ertical Scroll 7"/>
          <p:cNvSpPr/>
          <p:nvPr/>
        </p:nvSpPr>
        <p:spPr>
          <a:xfrm>
            <a:off x="5791200" y="2057400"/>
            <a:ext cx="2971800" cy="20019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t>Όλες σχεδόν</a:t>
            </a:r>
            <a:r>
              <a:rPr lang="el-GR" b="1" dirty="0"/>
              <a:t> </a:t>
            </a:r>
            <a:r>
              <a:rPr lang="el-GR" b="1" dirty="0" smtClean="0"/>
              <a:t>οι</a:t>
            </a:r>
            <a:r>
              <a:rPr lang="el-GR" b="1" dirty="0"/>
              <a:t> </a:t>
            </a:r>
            <a:r>
              <a:rPr lang="el-GR" b="1" dirty="0" smtClean="0"/>
              <a:t>ακτινοβολίες</a:t>
            </a:r>
            <a:r>
              <a:rPr lang="el-GR" b="1" dirty="0"/>
              <a:t> </a:t>
            </a:r>
            <a:r>
              <a:rPr lang="el-GR" b="1" dirty="0" smtClean="0"/>
              <a:t>μπορούν</a:t>
            </a:r>
            <a:r>
              <a:rPr lang="el-GR" b="1" dirty="0"/>
              <a:t> </a:t>
            </a:r>
            <a:r>
              <a:rPr lang="el-GR" b="1" dirty="0" smtClean="0"/>
              <a:t>να</a:t>
            </a:r>
            <a:r>
              <a:rPr lang="el-GR" b="1" dirty="0"/>
              <a:t> </a:t>
            </a:r>
            <a:r>
              <a:rPr lang="el-GR" b="1" dirty="0" smtClean="0"/>
              <a:t>ανιχνευτούν</a:t>
            </a:r>
            <a:r>
              <a:rPr lang="el-GR" b="1" dirty="0"/>
              <a:t> </a:t>
            </a:r>
            <a:r>
              <a:rPr lang="el-GR" b="1" dirty="0" smtClean="0"/>
              <a:t>με</a:t>
            </a:r>
            <a:r>
              <a:rPr lang="el-GR" b="1" dirty="0"/>
              <a:t> </a:t>
            </a:r>
            <a:r>
              <a:rPr lang="el-GR" b="1" dirty="0" smtClean="0"/>
              <a:t>συσκευές</a:t>
            </a:r>
            <a:r>
              <a:rPr lang="el-GR" b="1" dirty="0"/>
              <a:t> </a:t>
            </a:r>
            <a:r>
              <a:rPr lang="el-GR" b="1" dirty="0" smtClean="0"/>
              <a:t>υγρών</a:t>
            </a:r>
            <a:r>
              <a:rPr lang="el-GR" b="1" dirty="0"/>
              <a:t> </a:t>
            </a:r>
            <a:r>
              <a:rPr lang="el-GR" b="1" dirty="0" smtClean="0"/>
              <a:t>κρυστάλλων..</a:t>
            </a:r>
            <a:endParaRPr lang="el-GR" b="1" dirty="0"/>
          </a:p>
          <a:p>
            <a:pPr algn="ct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44982"/>
            <a:ext cx="21240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3144982"/>
            <a:ext cx="21717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00150" y="5486400"/>
            <a:ext cx="4572000" cy="923330"/>
          </a:xfrm>
          <a:prstGeom prst="rect">
            <a:avLst/>
          </a:prstGeom>
        </p:spPr>
        <p:txBody>
          <a:bodyPr>
            <a:spAutoFit/>
          </a:bodyPr>
          <a:lstStyle/>
          <a:p>
            <a:r>
              <a:rPr lang="el-GR" dirty="0" err="1"/>
              <a:t>Θερμογράφημα</a:t>
            </a:r>
            <a:endParaRPr lang="el-GR" dirty="0"/>
          </a:p>
          <a:p>
            <a:r>
              <a:rPr lang="el-GR" dirty="0"/>
              <a:t>τυπωμένου</a:t>
            </a:r>
          </a:p>
          <a:p>
            <a:r>
              <a:rPr lang="el-GR" dirty="0" smtClean="0"/>
              <a:t>κυκλώματος. </a:t>
            </a:r>
            <a:endParaRPr lang="el-GR" dirty="0"/>
          </a:p>
        </p:txBody>
      </p:sp>
      <p:sp>
        <p:nvSpPr>
          <p:cNvPr id="10" name="Rectangle 9"/>
          <p:cNvSpPr/>
          <p:nvPr/>
        </p:nvSpPr>
        <p:spPr>
          <a:xfrm>
            <a:off x="3357995" y="5486400"/>
            <a:ext cx="2286000" cy="646331"/>
          </a:xfrm>
          <a:prstGeom prst="rect">
            <a:avLst/>
          </a:prstGeom>
        </p:spPr>
        <p:txBody>
          <a:bodyPr wrap="square">
            <a:spAutoFit/>
          </a:bodyPr>
          <a:lstStyle/>
          <a:p>
            <a:r>
              <a:rPr lang="el-GR" dirty="0" err="1" smtClean="0"/>
              <a:t>Θερμογράφημα</a:t>
            </a:r>
            <a:r>
              <a:rPr lang="el-GR" dirty="0"/>
              <a:t> </a:t>
            </a:r>
            <a:endParaRPr lang="el-GR" dirty="0" smtClean="0"/>
          </a:p>
          <a:p>
            <a:r>
              <a:rPr lang="el-GR" dirty="0" err="1" smtClean="0"/>
              <a:t>ανθρώπ</a:t>
            </a:r>
            <a:r>
              <a:rPr lang="el-GR" dirty="0" smtClean="0"/>
              <a:t> </a:t>
            </a:r>
            <a:r>
              <a:rPr lang="el-GR" dirty="0" err="1" smtClean="0"/>
              <a:t>ινου</a:t>
            </a:r>
            <a:r>
              <a:rPr lang="el-GR" dirty="0"/>
              <a:t> </a:t>
            </a:r>
            <a:r>
              <a:rPr lang="el-GR" dirty="0" smtClean="0"/>
              <a:t>χεριού. </a:t>
            </a:r>
            <a:endParaRPr lang="el-GR" dirty="0"/>
          </a:p>
        </p:txBody>
      </p:sp>
      <p:sp>
        <p:nvSpPr>
          <p:cNvPr id="12" name="Round Diagonal Corner Rectangle 11"/>
          <p:cNvSpPr/>
          <p:nvPr/>
        </p:nvSpPr>
        <p:spPr>
          <a:xfrm>
            <a:off x="5643995" y="4176375"/>
            <a:ext cx="3409950" cy="25257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t>Στην ιατρική γίνεται χαρτογράφηση του </a:t>
            </a:r>
            <a:r>
              <a:rPr lang="el-GR" b="1" dirty="0" smtClean="0"/>
              <a:t>σώματος (θερμόμετρα) </a:t>
            </a:r>
            <a:r>
              <a:rPr lang="el-GR" b="1" dirty="0"/>
              <a:t>με βάση μικρές διαφορές θερμοκρασίας </a:t>
            </a:r>
            <a:r>
              <a:rPr lang="el-GR" b="1" dirty="0">
                <a:sym typeface="Wingdings" pitchFamily="2" charset="2"/>
              </a:rPr>
              <a:t> </a:t>
            </a:r>
            <a:r>
              <a:rPr lang="el-GR" b="1" dirty="0"/>
              <a:t>έλεγχο της κυκλοφορίας του αίματος, διαφόρων φλεγμονών, όγκων και πολλών άλλων δυσλειτουργιών. </a:t>
            </a:r>
          </a:p>
        </p:txBody>
      </p:sp>
    </p:spTree>
    <p:extLst>
      <p:ext uri="{BB962C8B-B14F-4D97-AF65-F5344CB8AC3E}">
        <p14:creationId xmlns:p14="http://schemas.microsoft.com/office/powerpoint/2010/main" val="2212129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500" dirty="0" smtClean="0">
                <a:effectLst/>
                <a:latin typeface="Calibri" pitchFamily="34" charset="0"/>
              </a:rPr>
              <a:t>Πολυμερείς υγροί</a:t>
            </a:r>
            <a:r>
              <a:rPr lang="el-GR" sz="3500" dirty="0">
                <a:effectLst/>
                <a:latin typeface="Calibri" pitchFamily="34" charset="0"/>
              </a:rPr>
              <a:t> </a:t>
            </a:r>
            <a:r>
              <a:rPr lang="el-GR" sz="3500" dirty="0" smtClean="0">
                <a:effectLst/>
                <a:latin typeface="Calibri" pitchFamily="34" charset="0"/>
              </a:rPr>
              <a:t>κρύσταλλοι - </a:t>
            </a:r>
            <a:r>
              <a:rPr lang="en-US" sz="3500" dirty="0" smtClean="0">
                <a:effectLst/>
                <a:latin typeface="Calibri" pitchFamily="34" charset="0"/>
              </a:rPr>
              <a:t>PLCs</a:t>
            </a:r>
            <a:r>
              <a:rPr lang="el-GR" sz="3500" dirty="0">
                <a:effectLst/>
                <a:latin typeface="Calibri" pitchFamily="34" charset="0"/>
              </a:rPr>
              <a:t/>
            </a:r>
            <a:br>
              <a:rPr lang="el-GR" sz="3500" dirty="0">
                <a:effectLst/>
                <a:latin typeface="Calibri" pitchFamily="34" charset="0"/>
              </a:rPr>
            </a:br>
            <a:endParaRPr lang="en-US" sz="3500" dirty="0">
              <a:latin typeface="Calibri" pitchFamily="34" charset="0"/>
            </a:endParaRPr>
          </a:p>
        </p:txBody>
      </p:sp>
      <p:sp>
        <p:nvSpPr>
          <p:cNvPr id="3" name="Content Placeholder 2"/>
          <p:cNvSpPr>
            <a:spLocks noGrp="1"/>
          </p:cNvSpPr>
          <p:nvPr>
            <p:ph idx="1"/>
          </p:nvPr>
        </p:nvSpPr>
        <p:spPr>
          <a:xfrm>
            <a:off x="1379220" y="990600"/>
            <a:ext cx="7498080" cy="4800600"/>
          </a:xfrm>
        </p:spPr>
        <p:txBody>
          <a:bodyPr>
            <a:normAutofit/>
          </a:bodyPr>
          <a:lstStyle/>
          <a:p>
            <a:r>
              <a:rPr lang="el-GR" sz="2200" dirty="0" smtClean="0">
                <a:latin typeface="Calibri" pitchFamily="34" charset="0"/>
              </a:rPr>
              <a:t>Μια τάξη υλικών που συνδυάζουν τις ιδιότητες των πολυμερών με αυτές των υγρών κρυστάλλων.</a:t>
            </a:r>
          </a:p>
          <a:p>
            <a:endParaRPr lang="el-GR" sz="2200" dirty="0" smtClean="0">
              <a:latin typeface="Calibri" pitchFamily="34" charset="0"/>
            </a:endParaRPr>
          </a:p>
          <a:p>
            <a:r>
              <a:rPr lang="el-GR" sz="2200" dirty="0" smtClean="0">
                <a:latin typeface="Calibri" pitchFamily="34" charset="0"/>
              </a:rPr>
              <a:t>Πολύ - π - </a:t>
            </a:r>
            <a:r>
              <a:rPr lang="el-GR" sz="2200" dirty="0" err="1" smtClean="0">
                <a:latin typeface="Calibri" pitchFamily="34" charset="0"/>
              </a:rPr>
              <a:t>φαινυλενοτερεφθαλιμίδιο</a:t>
            </a:r>
            <a:r>
              <a:rPr lang="el-GR" sz="2200" dirty="0" smtClean="0">
                <a:latin typeface="Calibri" pitchFamily="34" charset="0"/>
              </a:rPr>
              <a:t> (νήμα </a:t>
            </a:r>
            <a:r>
              <a:rPr lang="en-US" sz="2200" dirty="0" smtClean="0">
                <a:latin typeface="Calibri" pitchFamily="34" charset="0"/>
              </a:rPr>
              <a:t>Kevlar)</a:t>
            </a:r>
            <a:endParaRPr lang="el-GR" sz="2200" dirty="0" smtClean="0">
              <a:latin typeface="Calibri" pitchFamily="34" charset="0"/>
            </a:endParaRPr>
          </a:p>
          <a:p>
            <a:endParaRPr lang="el-GR" sz="2400" dirty="0" smtClean="0"/>
          </a:p>
          <a:p>
            <a:endParaRPr lang="el-GR" sz="2400" dirty="0" smtClean="0"/>
          </a:p>
          <a:p>
            <a:endParaRPr lang="el-GR" sz="2200" dirty="0" smtClean="0">
              <a:latin typeface="Calibri" pitchFamily="34" charset="0"/>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22218" y="2660395"/>
            <a:ext cx="3276600" cy="2514600"/>
          </a:xfrm>
          <a:prstGeom prst="rect">
            <a:avLst/>
          </a:prstGeom>
          <a:noFill/>
          <a:ln>
            <a:noFill/>
          </a:ln>
        </p:spPr>
      </p:pic>
      <p:sp>
        <p:nvSpPr>
          <p:cNvPr id="6" name="Down Arrow Callout 5"/>
          <p:cNvSpPr/>
          <p:nvPr/>
        </p:nvSpPr>
        <p:spPr>
          <a:xfrm>
            <a:off x="4419600" y="3308095"/>
            <a:ext cx="4343400" cy="1219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effectLst>
                  <a:outerShdw blurRad="38100" dist="38100" dir="2700000" algn="tl">
                    <a:srgbClr val="000000">
                      <a:alpha val="43137"/>
                    </a:srgbClr>
                  </a:outerShdw>
                </a:effectLst>
                <a:latin typeface="Calibri" pitchFamily="34" charset="0"/>
              </a:rPr>
              <a:t>Πολυμερείς υγροί κρύσταλλοι κύριας αλυσίδας (Μ</a:t>
            </a:r>
            <a:r>
              <a:rPr lang="en-US" b="1" dirty="0" err="1">
                <a:effectLst>
                  <a:outerShdw blurRad="38100" dist="38100" dir="2700000" algn="tl">
                    <a:srgbClr val="000000">
                      <a:alpha val="43137"/>
                    </a:srgbClr>
                  </a:outerShdw>
                </a:effectLst>
                <a:latin typeface="Calibri" pitchFamily="34" charset="0"/>
              </a:rPr>
              <a:t>ain</a:t>
            </a:r>
            <a:r>
              <a:rPr lang="en-US" b="1" dirty="0">
                <a:effectLst>
                  <a:outerShdw blurRad="38100" dist="38100" dir="2700000" algn="tl">
                    <a:srgbClr val="000000">
                      <a:alpha val="43137"/>
                    </a:srgbClr>
                  </a:outerShdw>
                </a:effectLst>
                <a:latin typeface="Calibri" pitchFamily="34" charset="0"/>
              </a:rPr>
              <a:t>-chain polymer liquid </a:t>
            </a:r>
            <a:r>
              <a:rPr lang="el-GR" b="1" dirty="0">
                <a:effectLst>
                  <a:outerShdw blurRad="38100" dist="38100" dir="2700000" algn="tl">
                    <a:srgbClr val="000000">
                      <a:alpha val="43137"/>
                    </a:srgbClr>
                  </a:outerShdw>
                </a:effectLst>
                <a:latin typeface="Calibri" pitchFamily="34" charset="0"/>
              </a:rPr>
              <a:t> </a:t>
            </a:r>
            <a:r>
              <a:rPr lang="en-US" b="1" dirty="0">
                <a:effectLst>
                  <a:outerShdw blurRad="38100" dist="38100" dir="2700000" algn="tl">
                    <a:srgbClr val="000000">
                      <a:alpha val="43137"/>
                    </a:srgbClr>
                  </a:outerShdw>
                </a:effectLst>
                <a:latin typeface="Calibri" pitchFamily="34" charset="0"/>
              </a:rPr>
              <a:t>crystals, </a:t>
            </a:r>
            <a:r>
              <a:rPr lang="el-GR" b="1" dirty="0">
                <a:effectLst>
                  <a:outerShdw blurRad="38100" dist="38100" dir="2700000" algn="tl">
                    <a:srgbClr val="000000">
                      <a:alpha val="43137"/>
                    </a:srgbClr>
                  </a:outerShdw>
                </a:effectLst>
                <a:latin typeface="Calibri" pitchFamily="34" charset="0"/>
              </a:rPr>
              <a:t> </a:t>
            </a:r>
            <a:r>
              <a:rPr lang="en-US" b="1" dirty="0">
                <a:effectLst>
                  <a:outerShdw blurRad="38100" dist="38100" dir="2700000" algn="tl">
                    <a:srgbClr val="000000">
                      <a:alpha val="43137"/>
                    </a:srgbClr>
                  </a:outerShdw>
                </a:effectLst>
                <a:latin typeface="Calibri" pitchFamily="34" charset="0"/>
              </a:rPr>
              <a:t>MC-PLCs) </a:t>
            </a:r>
          </a:p>
        </p:txBody>
      </p:sp>
      <p:sp>
        <p:nvSpPr>
          <p:cNvPr id="7" name="Rectangle 6"/>
          <p:cNvSpPr/>
          <p:nvPr/>
        </p:nvSpPr>
        <p:spPr>
          <a:xfrm>
            <a:off x="4305300" y="4642101"/>
            <a:ext cx="4572000" cy="1107996"/>
          </a:xfrm>
          <a:prstGeom prst="rect">
            <a:avLst/>
          </a:prstGeom>
        </p:spPr>
        <p:txBody>
          <a:bodyPr>
            <a:spAutoFit/>
          </a:bodyPr>
          <a:lstStyle/>
          <a:p>
            <a:pPr algn="ctr"/>
            <a:r>
              <a:rPr lang="el-GR" sz="2200" dirty="0">
                <a:latin typeface="Calibri" pitchFamily="34" charset="0"/>
              </a:rPr>
              <a:t>Άκαμπτα πολυμερή μακριάς αλυσίδας, με ισχυρές </a:t>
            </a:r>
            <a:r>
              <a:rPr lang="el-GR" sz="2200" dirty="0" err="1">
                <a:latin typeface="Calibri" pitchFamily="34" charset="0"/>
              </a:rPr>
              <a:t>διαμοριακές</a:t>
            </a:r>
            <a:r>
              <a:rPr lang="el-GR" sz="2200" dirty="0">
                <a:latin typeface="Calibri" pitchFamily="34" charset="0"/>
              </a:rPr>
              <a:t> </a:t>
            </a:r>
            <a:r>
              <a:rPr lang="el-GR" sz="2200" dirty="0" smtClean="0">
                <a:latin typeface="Calibri" pitchFamily="34" charset="0"/>
              </a:rPr>
              <a:t>αλληλεπιδράσεις</a:t>
            </a:r>
            <a:r>
              <a:rPr lang="el-GR" sz="2200" dirty="0">
                <a:latin typeface="Calibri" pitchFamily="34" charset="0"/>
              </a:rPr>
              <a:t>.</a:t>
            </a:r>
            <a:endParaRPr lang="en-US" sz="2200" dirty="0">
              <a:latin typeface="Calibri"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06240" y="5470929"/>
            <a:ext cx="1207135" cy="1338580"/>
          </a:xfrm>
          <a:prstGeom prst="rect">
            <a:avLst/>
          </a:prstGeom>
          <a:noFill/>
          <a:ln>
            <a:noFill/>
          </a:ln>
        </p:spPr>
      </p:pic>
      <p:sp>
        <p:nvSpPr>
          <p:cNvPr id="9" name="Rectangle 8"/>
          <p:cNvSpPr/>
          <p:nvPr/>
        </p:nvSpPr>
        <p:spPr>
          <a:xfrm>
            <a:off x="2514600" y="5955553"/>
            <a:ext cx="3200043" cy="369332"/>
          </a:xfrm>
          <a:prstGeom prst="rect">
            <a:avLst/>
          </a:prstGeom>
        </p:spPr>
        <p:txBody>
          <a:bodyPr wrap="none">
            <a:spAutoFit/>
          </a:bodyPr>
          <a:lstStyle/>
          <a:p>
            <a:r>
              <a:rPr lang="el-GR" dirty="0"/>
              <a:t>στρατιωτικά κράνη </a:t>
            </a:r>
            <a:r>
              <a:rPr lang="en-US" dirty="0"/>
              <a:t>Kevlar </a:t>
            </a:r>
            <a:r>
              <a:rPr lang="el-GR" dirty="0"/>
              <a:t>κλπ.</a:t>
            </a:r>
            <a:endParaRPr lang="en-US" dirty="0"/>
          </a:p>
        </p:txBody>
      </p:sp>
    </p:spTree>
    <p:extLst>
      <p:ext uri="{BB962C8B-B14F-4D97-AF65-F5344CB8AC3E}">
        <p14:creationId xmlns:p14="http://schemas.microsoft.com/office/powerpoint/2010/main" val="142394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a:bodyPr>
          <a:lstStyle/>
          <a:p>
            <a:pPr algn="ctr"/>
            <a:r>
              <a:rPr lang="el-GR" sz="3500" dirty="0" err="1" smtClean="0">
                <a:latin typeface="Calibri" pitchFamily="34" charset="0"/>
              </a:rPr>
              <a:t>Λυοτροπικοί</a:t>
            </a:r>
            <a:r>
              <a:rPr lang="el-GR" sz="3500" dirty="0" smtClean="0">
                <a:latin typeface="Calibri" pitchFamily="34" charset="0"/>
              </a:rPr>
              <a:t> υγροί κρύσταλλοι</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pPr marL="82296" indent="0">
              <a:buNone/>
            </a:pPr>
            <a:r>
              <a:rPr lang="el-GR" sz="2200" dirty="0" smtClean="0">
                <a:latin typeface="Calibri" pitchFamily="34" charset="0"/>
              </a:rPr>
              <a:t>Λίγα λόγια…</a:t>
            </a:r>
          </a:p>
          <a:p>
            <a:pPr marL="82296" indent="0">
              <a:buNone/>
            </a:pPr>
            <a:endParaRPr lang="el-GR" sz="2200" dirty="0">
              <a:latin typeface="Calibri" pitchFamily="34" charset="0"/>
            </a:endParaRPr>
          </a:p>
          <a:p>
            <a:r>
              <a:rPr lang="el-GR" sz="2100" dirty="0">
                <a:latin typeface="Calibri" pitchFamily="34" charset="0"/>
              </a:rPr>
              <a:t>Χρησιμοποιούνται για τη δημιουργία αφρών υδρογονανθράκων καθώς επίσης για τη διάλυση διαφόρων φαρμάκων. </a:t>
            </a:r>
            <a:r>
              <a:rPr lang="el-GR" sz="2100" dirty="0" smtClean="0">
                <a:latin typeface="Calibri" pitchFamily="34" charset="0"/>
              </a:rPr>
              <a:t>Π.χ</a:t>
            </a:r>
            <a:r>
              <a:rPr lang="el-GR" sz="2100" dirty="0">
                <a:latin typeface="Calibri" pitchFamily="34" charset="0"/>
              </a:rPr>
              <a:t>. η </a:t>
            </a:r>
            <a:r>
              <a:rPr lang="el-GR" sz="2100" dirty="0" err="1" smtClean="0">
                <a:latin typeface="Calibri" pitchFamily="34" charset="0"/>
              </a:rPr>
              <a:t>υδροκορτιζόνη</a:t>
            </a:r>
            <a:r>
              <a:rPr lang="el-GR" sz="2100" dirty="0" smtClean="0">
                <a:latin typeface="Calibri" pitchFamily="34" charset="0"/>
              </a:rPr>
              <a:t>.</a:t>
            </a:r>
          </a:p>
          <a:p>
            <a:r>
              <a:rPr lang="el-GR" sz="2100" dirty="0">
                <a:latin typeface="Calibri" pitchFamily="34" charset="0"/>
              </a:rPr>
              <a:t>Η σύσταση </a:t>
            </a:r>
            <a:r>
              <a:rPr lang="el-GR" sz="2100" dirty="0" smtClean="0">
                <a:latin typeface="Calibri" pitchFamily="34" charset="0"/>
              </a:rPr>
              <a:t>και </a:t>
            </a:r>
            <a:r>
              <a:rPr lang="el-GR" sz="2100" dirty="0">
                <a:latin typeface="Calibri" pitchFamily="34" charset="0"/>
              </a:rPr>
              <a:t>οι ιδιότητες των συνθετικών </a:t>
            </a:r>
            <a:r>
              <a:rPr lang="el-GR" sz="2100" dirty="0" err="1">
                <a:latin typeface="Calibri" pitchFamily="34" charset="0"/>
              </a:rPr>
              <a:t>λυοτροπικών</a:t>
            </a:r>
            <a:r>
              <a:rPr lang="el-GR" sz="2100" dirty="0">
                <a:latin typeface="Calibri" pitchFamily="34" charset="0"/>
              </a:rPr>
              <a:t> υγρών κρυσταλλικών φάσεων αποτελούν τα μοντέλα για τη μελέτη της δομής και της λειτουργίας των κυτταρικών μεμβρανών, ένα πεδίο με έντονη ερευνητική </a:t>
            </a:r>
            <a:r>
              <a:rPr lang="el-GR" sz="2100" dirty="0" smtClean="0">
                <a:latin typeface="Calibri" pitchFamily="34" charset="0"/>
              </a:rPr>
              <a:t>δραστηριότητα.</a:t>
            </a:r>
            <a:endParaRPr lang="en-US" sz="2100" dirty="0">
              <a:latin typeface="Calibri" pitchFamily="34" charset="0"/>
            </a:endParaRPr>
          </a:p>
          <a:p>
            <a:endParaRPr lang="en-US" sz="2400" dirty="0"/>
          </a:p>
          <a:p>
            <a:pPr marL="82296" indent="0">
              <a:buNone/>
            </a:pPr>
            <a:endParaRPr lang="en-US" sz="2200" dirty="0">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24400"/>
            <a:ext cx="15525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895850"/>
            <a:ext cx="253180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76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a:bodyPr>
          <a:lstStyle/>
          <a:p>
            <a:r>
              <a:rPr lang="el-GR" sz="3500" dirty="0" smtClean="0"/>
              <a:t>Επιστημονική έρευνα…</a:t>
            </a:r>
            <a:endParaRPr lang="en-US" sz="3500" dirty="0"/>
          </a:p>
        </p:txBody>
      </p:sp>
      <p:sp>
        <p:nvSpPr>
          <p:cNvPr id="3" name="Content Placeholder 2"/>
          <p:cNvSpPr>
            <a:spLocks noGrp="1"/>
          </p:cNvSpPr>
          <p:nvPr>
            <p:ph idx="1"/>
          </p:nvPr>
        </p:nvSpPr>
        <p:spPr>
          <a:xfrm>
            <a:off x="1350645" y="838200"/>
            <a:ext cx="7498080" cy="5562600"/>
          </a:xfrm>
        </p:spPr>
        <p:txBody>
          <a:bodyPr>
            <a:normAutofit/>
          </a:bodyPr>
          <a:lstStyle/>
          <a:p>
            <a:r>
              <a:rPr lang="en-US" sz="2200" b="1" i="1" dirty="0" err="1" smtClean="0">
                <a:effectLst>
                  <a:outerShdw blurRad="38100" dist="38100" dir="2700000" algn="tl">
                    <a:srgbClr val="000000">
                      <a:alpha val="43137"/>
                    </a:srgbClr>
                  </a:outerShdw>
                </a:effectLst>
                <a:latin typeface="Calibri" pitchFamily="34" charset="0"/>
              </a:rPr>
              <a:t>Photoalignment</a:t>
            </a:r>
            <a:r>
              <a:rPr lang="en-US" sz="2200" b="1" i="1" dirty="0" smtClean="0">
                <a:effectLst>
                  <a:outerShdw blurRad="38100" dist="38100" dir="2700000" algn="tl">
                    <a:srgbClr val="000000">
                      <a:alpha val="43137"/>
                    </a:srgbClr>
                  </a:outerShdw>
                </a:effectLst>
                <a:latin typeface="Calibri" pitchFamily="34" charset="0"/>
              </a:rPr>
              <a:t> of Liquid Crystals – </a:t>
            </a:r>
            <a:r>
              <a:rPr lang="el-GR" sz="2200" b="1" i="1" dirty="0" err="1" smtClean="0">
                <a:effectLst>
                  <a:outerShdw blurRad="38100" dist="38100" dir="2700000" algn="tl">
                    <a:srgbClr val="000000">
                      <a:alpha val="43137"/>
                    </a:srgbClr>
                  </a:outerShdw>
                </a:effectLst>
                <a:latin typeface="Calibri" pitchFamily="34" charset="0"/>
              </a:rPr>
              <a:t>Φωτοευθυγράμμιση</a:t>
            </a:r>
            <a:r>
              <a:rPr lang="el-GR" sz="2200" b="1" i="1" dirty="0" smtClean="0">
                <a:effectLst>
                  <a:outerShdw blurRad="38100" dist="38100" dir="2700000" algn="tl">
                    <a:srgbClr val="000000">
                      <a:alpha val="43137"/>
                    </a:srgbClr>
                  </a:outerShdw>
                </a:effectLst>
                <a:latin typeface="Calibri" pitchFamily="34" charset="0"/>
              </a:rPr>
              <a:t> ΥΚ</a:t>
            </a:r>
            <a:endParaRPr lang="el-GR" sz="2200" dirty="0" smtClean="0">
              <a:latin typeface="Calibri" pitchFamily="34" charset="0"/>
            </a:endParaRPr>
          </a:p>
          <a:p>
            <a:pPr marL="82296" indent="0">
              <a:buNone/>
            </a:pPr>
            <a:endParaRPr lang="en-US" sz="1900" dirty="0" smtClean="0">
              <a:latin typeface="Calibri" pitchFamily="34" charset="0"/>
            </a:endParaRPr>
          </a:p>
          <a:p>
            <a:pPr marL="82296" indent="0">
              <a:buNone/>
            </a:pPr>
            <a:r>
              <a:rPr lang="el-GR" sz="1900" dirty="0" smtClean="0">
                <a:latin typeface="Calibri" pitchFamily="34" charset="0"/>
              </a:rPr>
              <a:t>Για την καλή απόδοση οπτικών συσκευών Υγρών Κρυστάλλων - </a:t>
            </a:r>
            <a:r>
              <a:rPr lang="el-GR" sz="1900" dirty="0">
                <a:latin typeface="Calibri" pitchFamily="34" charset="0"/>
              </a:rPr>
              <a:t>οθόνες υγρών κρυστάλλων (</a:t>
            </a:r>
            <a:r>
              <a:rPr lang="en-US" sz="1900" dirty="0">
                <a:latin typeface="Calibri" pitchFamily="34" charset="0"/>
              </a:rPr>
              <a:t>LCD</a:t>
            </a:r>
            <a:r>
              <a:rPr lang="el-GR" sz="1900" dirty="0" smtClean="0">
                <a:latin typeface="Calibri" pitchFamily="34" charset="0"/>
              </a:rPr>
              <a:t>) </a:t>
            </a:r>
          </a:p>
          <a:p>
            <a:pPr marL="82296" indent="0">
              <a:buNone/>
            </a:pPr>
            <a:endParaRPr lang="el-GR" sz="1900" dirty="0" smtClean="0">
              <a:latin typeface="Calibri" pitchFamily="34" charset="0"/>
            </a:endParaRPr>
          </a:p>
          <a:p>
            <a:pPr>
              <a:buFont typeface="Wingdings"/>
              <a:buChar char="à"/>
            </a:pPr>
            <a:r>
              <a:rPr lang="el-GR" sz="1900" dirty="0" smtClean="0">
                <a:latin typeface="Calibri" pitchFamily="34" charset="0"/>
                <a:sym typeface="Wingdings" pitchFamily="2" charset="2"/>
              </a:rPr>
              <a:t>Σημαντική η </a:t>
            </a:r>
            <a:r>
              <a:rPr lang="el-GR" sz="1900" dirty="0" smtClean="0">
                <a:latin typeface="Calibri" pitchFamily="34" charset="0"/>
              </a:rPr>
              <a:t>ομοιόμορφη </a:t>
            </a:r>
            <a:r>
              <a:rPr lang="el-GR" sz="1900" dirty="0">
                <a:latin typeface="Calibri" pitchFamily="34" charset="0"/>
              </a:rPr>
              <a:t>και </a:t>
            </a:r>
            <a:r>
              <a:rPr lang="el-GR" sz="1900" dirty="0" smtClean="0">
                <a:latin typeface="Calibri" pitchFamily="34" charset="0"/>
              </a:rPr>
              <a:t>ελεγχόμενη </a:t>
            </a:r>
            <a:r>
              <a:rPr lang="el-GR" sz="1900" dirty="0">
                <a:latin typeface="Calibri" pitchFamily="34" charset="0"/>
              </a:rPr>
              <a:t>ευθυγράμμιση των υγρών </a:t>
            </a:r>
            <a:r>
              <a:rPr lang="el-GR" sz="1900" dirty="0" smtClean="0">
                <a:latin typeface="Calibri" pitchFamily="34" charset="0"/>
              </a:rPr>
              <a:t>κρυστάλλων</a:t>
            </a:r>
          </a:p>
          <a:p>
            <a:pPr marL="82296" indent="0">
              <a:buNone/>
            </a:pPr>
            <a:endParaRPr lang="el-GR" sz="1900" b="1" dirty="0">
              <a:latin typeface="Calibri" pitchFamily="34" charset="0"/>
            </a:endParaRPr>
          </a:p>
          <a:p>
            <a:pPr marL="82296" indent="0">
              <a:buNone/>
            </a:pPr>
            <a:r>
              <a:rPr lang="el-GR" sz="1900" b="1" dirty="0" smtClean="0">
                <a:latin typeface="Calibri" pitchFamily="34" charset="0"/>
              </a:rPr>
              <a:t>Προβλήματα</a:t>
            </a:r>
            <a:r>
              <a:rPr lang="en-US" sz="1900" b="1" dirty="0" smtClean="0">
                <a:latin typeface="Calibri" pitchFamily="34" charset="0"/>
              </a:rPr>
              <a:t>:</a:t>
            </a:r>
            <a:r>
              <a:rPr lang="en-US" sz="1900" dirty="0" smtClean="0">
                <a:latin typeface="Calibri" pitchFamily="34" charset="0"/>
              </a:rPr>
              <a:t> </a:t>
            </a:r>
            <a:r>
              <a:rPr lang="el-GR" sz="1900" dirty="0" smtClean="0">
                <a:latin typeface="Calibri" pitchFamily="34" charset="0"/>
              </a:rPr>
              <a:t>υποβάθμιση </a:t>
            </a:r>
            <a:r>
              <a:rPr lang="el-GR" sz="1900" dirty="0">
                <a:latin typeface="Calibri" pitchFamily="34" charset="0"/>
              </a:rPr>
              <a:t>της </a:t>
            </a:r>
            <a:r>
              <a:rPr lang="el-GR" sz="1900" dirty="0" smtClean="0">
                <a:latin typeface="Calibri" pitchFamily="34" charset="0"/>
              </a:rPr>
              <a:t>ποιότητας</a:t>
            </a:r>
            <a:endParaRPr lang="en-US" sz="1900" dirty="0" smtClean="0">
              <a:latin typeface="Calibri" pitchFamily="34" charset="0"/>
            </a:endParaRPr>
          </a:p>
          <a:p>
            <a:pPr marL="82296" indent="0">
              <a:buNone/>
            </a:pPr>
            <a:r>
              <a:rPr lang="el-GR" sz="1900" dirty="0" smtClean="0">
                <a:latin typeface="Calibri" pitchFamily="34" charset="0"/>
              </a:rPr>
              <a:t>της </a:t>
            </a:r>
            <a:r>
              <a:rPr lang="el-GR" sz="1900" dirty="0">
                <a:latin typeface="Calibri" pitchFamily="34" charset="0"/>
              </a:rPr>
              <a:t>απόδοσης </a:t>
            </a:r>
            <a:r>
              <a:rPr lang="en-US" sz="1900" dirty="0">
                <a:latin typeface="Calibri" pitchFamily="34" charset="0"/>
              </a:rPr>
              <a:t>LCD</a:t>
            </a:r>
            <a:r>
              <a:rPr lang="el-GR" sz="1900" dirty="0">
                <a:latin typeface="Calibri" pitchFamily="34" charset="0"/>
              </a:rPr>
              <a:t>, προκαλώντας διαρροή </a:t>
            </a:r>
            <a:endParaRPr lang="en-US" sz="1900" dirty="0" smtClean="0">
              <a:latin typeface="Calibri" pitchFamily="34" charset="0"/>
            </a:endParaRPr>
          </a:p>
          <a:p>
            <a:pPr marL="82296" indent="0">
              <a:buNone/>
            </a:pPr>
            <a:r>
              <a:rPr lang="el-GR" sz="1900" dirty="0" smtClean="0">
                <a:latin typeface="Calibri" pitchFamily="34" charset="0"/>
              </a:rPr>
              <a:t>ή </a:t>
            </a:r>
            <a:r>
              <a:rPr lang="el-GR" sz="1900" dirty="0">
                <a:latin typeface="Calibri" pitchFamily="34" charset="0"/>
              </a:rPr>
              <a:t>την παγίδευση του ηλεκτρικού φορτίου</a:t>
            </a:r>
            <a:r>
              <a:rPr lang="el-GR" sz="1900" dirty="0" smtClean="0">
                <a:latin typeface="Calibri" pitchFamily="34" charset="0"/>
              </a:rPr>
              <a:t>,</a:t>
            </a:r>
            <a:endParaRPr lang="en-US" sz="1900" dirty="0" smtClean="0">
              <a:latin typeface="Calibri" pitchFamily="34" charset="0"/>
            </a:endParaRPr>
          </a:p>
          <a:p>
            <a:pPr marL="82296" indent="0">
              <a:buNone/>
            </a:pPr>
            <a:r>
              <a:rPr lang="el-GR" sz="1900" dirty="0" smtClean="0">
                <a:latin typeface="Calibri" pitchFamily="34" charset="0"/>
              </a:rPr>
              <a:t>η εικόνα</a:t>
            </a:r>
            <a:r>
              <a:rPr lang="en-US" sz="1900" dirty="0" smtClean="0">
                <a:latin typeface="Calibri" pitchFamily="34" charset="0"/>
              </a:rPr>
              <a:t> </a:t>
            </a:r>
            <a:r>
              <a:rPr lang="el-GR" sz="1900" dirty="0" smtClean="0">
                <a:latin typeface="Calibri" pitchFamily="34" charset="0"/>
              </a:rPr>
              <a:t>να τρεμοπαίζει</a:t>
            </a:r>
            <a:r>
              <a:rPr lang="en-US" sz="1900" dirty="0" smtClean="0">
                <a:latin typeface="Calibri" pitchFamily="34" charset="0"/>
              </a:rPr>
              <a:t> </a:t>
            </a:r>
            <a:r>
              <a:rPr lang="el-GR" sz="1900" dirty="0" smtClean="0">
                <a:latin typeface="Calibri" pitchFamily="34" charset="0"/>
              </a:rPr>
              <a:t>και στενή </a:t>
            </a:r>
            <a:r>
              <a:rPr lang="el-GR" sz="1900" dirty="0">
                <a:latin typeface="Calibri" pitchFamily="34" charset="0"/>
              </a:rPr>
              <a:t>γωνία </a:t>
            </a:r>
            <a:endParaRPr lang="en-US" sz="1900" dirty="0" smtClean="0">
              <a:latin typeface="Calibri" pitchFamily="34" charset="0"/>
            </a:endParaRPr>
          </a:p>
          <a:p>
            <a:pPr marL="82296" indent="0">
              <a:buNone/>
            </a:pPr>
            <a:r>
              <a:rPr lang="el-GR" sz="1900" dirty="0" smtClean="0">
                <a:latin typeface="Calibri" pitchFamily="34" charset="0"/>
              </a:rPr>
              <a:t>θέασης.</a:t>
            </a:r>
          </a:p>
          <a:p>
            <a:pPr marL="82296" indent="0">
              <a:buNone/>
            </a:pPr>
            <a:r>
              <a:rPr lang="el-GR" sz="1900" b="1" dirty="0">
                <a:latin typeface="Calibri" pitchFamily="34" charset="0"/>
              </a:rPr>
              <a:t>Στόχοι</a:t>
            </a:r>
            <a:r>
              <a:rPr lang="en-US" sz="1900" b="1" dirty="0">
                <a:latin typeface="Calibri" pitchFamily="34" charset="0"/>
              </a:rPr>
              <a:t>:</a:t>
            </a:r>
            <a:r>
              <a:rPr lang="el-GR" sz="1900" dirty="0">
                <a:latin typeface="Calibri" pitchFamily="34" charset="0"/>
              </a:rPr>
              <a:t> υψηλή ανάλυση, ευρεία οπτική </a:t>
            </a:r>
            <a:endParaRPr lang="en-US" sz="1900" dirty="0" smtClean="0">
              <a:latin typeface="Calibri" pitchFamily="34" charset="0"/>
            </a:endParaRPr>
          </a:p>
          <a:p>
            <a:pPr marL="82296" indent="0">
              <a:buNone/>
            </a:pPr>
            <a:r>
              <a:rPr lang="el-GR" sz="1900" dirty="0" smtClean="0">
                <a:latin typeface="Calibri" pitchFamily="34" charset="0"/>
              </a:rPr>
              <a:t>γωνία </a:t>
            </a:r>
            <a:r>
              <a:rPr lang="el-GR" sz="1900" dirty="0">
                <a:latin typeface="Calibri" pitchFamily="34" charset="0"/>
              </a:rPr>
              <a:t>θέασης.</a:t>
            </a:r>
          </a:p>
          <a:p>
            <a:pPr marL="82296" indent="0">
              <a:buNone/>
            </a:pPr>
            <a:endParaRPr lang="en-US" sz="2100" dirty="0">
              <a:latin typeface="Calibri" pitchFamily="34" charset="0"/>
            </a:endParaRPr>
          </a:p>
          <a:p>
            <a:pPr marL="82296" indent="0">
              <a:buNone/>
            </a:pPr>
            <a:endParaRPr lang="en-US" sz="2100" dirty="0">
              <a:latin typeface="Calibri" pitchFamily="34" charset="0"/>
            </a:endParaRPr>
          </a:p>
          <a:p>
            <a:pPr marL="82296" indent="0">
              <a:buNone/>
            </a:pPr>
            <a:endParaRPr lang="en-US" sz="2100" dirty="0">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2981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38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pPr algn="ctr"/>
            <a:r>
              <a:rPr lang="el-GR" sz="3500" dirty="0" smtClean="0">
                <a:latin typeface="Calibri" pitchFamily="34" charset="0"/>
              </a:rPr>
              <a:t>Ιστορική αναδρομή</a:t>
            </a:r>
            <a:endParaRPr lang="en-US" sz="3500" dirty="0">
              <a:latin typeface="Calibri" pitchFamily="34" charset="0"/>
            </a:endParaRPr>
          </a:p>
        </p:txBody>
      </p:sp>
      <p:sp>
        <p:nvSpPr>
          <p:cNvPr id="3" name="Content Placeholder 2"/>
          <p:cNvSpPr>
            <a:spLocks noGrp="1"/>
          </p:cNvSpPr>
          <p:nvPr>
            <p:ph idx="1"/>
          </p:nvPr>
        </p:nvSpPr>
        <p:spPr>
          <a:xfrm>
            <a:off x="1435608" y="1066800"/>
            <a:ext cx="7498080" cy="5638800"/>
          </a:xfrm>
        </p:spPr>
        <p:txBody>
          <a:bodyPr>
            <a:normAutofit fontScale="92500" lnSpcReduction="10000"/>
          </a:bodyPr>
          <a:lstStyle/>
          <a:p>
            <a:pPr marL="82296" indent="0">
              <a:buNone/>
            </a:pPr>
            <a:r>
              <a:rPr lang="el-GR" sz="2200" dirty="0" smtClean="0">
                <a:latin typeface="Calibri" pitchFamily="34" charset="0"/>
              </a:rPr>
              <a:t>Τέλη </a:t>
            </a:r>
            <a:r>
              <a:rPr lang="el-GR" sz="2200" dirty="0">
                <a:latin typeface="Calibri" pitchFamily="34" charset="0"/>
              </a:rPr>
              <a:t>του 19</a:t>
            </a:r>
            <a:r>
              <a:rPr lang="el-GR" sz="2200" baseline="30000" dirty="0">
                <a:latin typeface="Calibri" pitchFamily="34" charset="0"/>
              </a:rPr>
              <a:t>ου</a:t>
            </a:r>
            <a:r>
              <a:rPr lang="el-GR" sz="2200" dirty="0">
                <a:latin typeface="Calibri" pitchFamily="34" charset="0"/>
              </a:rPr>
              <a:t> </a:t>
            </a:r>
            <a:r>
              <a:rPr lang="el-GR" sz="2200" dirty="0" smtClean="0">
                <a:latin typeface="Calibri" pitchFamily="34" charset="0"/>
              </a:rPr>
              <a:t>αιώνα</a:t>
            </a:r>
            <a:r>
              <a:rPr lang="el-GR" sz="2200" dirty="0">
                <a:latin typeface="Calibri" pitchFamily="34" charset="0"/>
              </a:rPr>
              <a:t> </a:t>
            </a:r>
            <a:r>
              <a:rPr lang="el-GR" sz="2200" dirty="0" smtClean="0">
                <a:latin typeface="Calibri" pitchFamily="34" charset="0"/>
                <a:sym typeface="Wingdings" pitchFamily="2" charset="2"/>
              </a:rPr>
              <a:t> Ανακάλυψη </a:t>
            </a:r>
            <a:r>
              <a:rPr lang="el-GR" sz="2200" dirty="0" smtClean="0">
                <a:latin typeface="Calibri" pitchFamily="34" charset="0"/>
              </a:rPr>
              <a:t>υγρών κρύσταλλων. </a:t>
            </a:r>
          </a:p>
          <a:p>
            <a:pPr marL="82296" indent="0">
              <a:buNone/>
            </a:pPr>
            <a:endParaRPr lang="en-US" sz="2200" dirty="0">
              <a:latin typeface="Calibri" pitchFamily="34" charset="0"/>
            </a:endParaRPr>
          </a:p>
          <a:p>
            <a:pPr marL="82296" indent="0">
              <a:buNone/>
            </a:pPr>
            <a:r>
              <a:rPr lang="el-GR" sz="2200" dirty="0" smtClean="0">
                <a:latin typeface="Calibri" pitchFamily="34" charset="0"/>
              </a:rPr>
              <a:t>Πρώτος ο Αυστριακός </a:t>
            </a:r>
            <a:r>
              <a:rPr lang="el-GR" sz="2200" dirty="0">
                <a:latin typeface="Calibri" pitchFamily="34" charset="0"/>
              </a:rPr>
              <a:t>βοτανολόγος </a:t>
            </a:r>
            <a:r>
              <a:rPr lang="en-US" sz="2200" dirty="0" err="1" smtClean="0">
                <a:latin typeface="Calibri" pitchFamily="34" charset="0"/>
              </a:rPr>
              <a:t>Reinitzer</a:t>
            </a:r>
            <a:r>
              <a:rPr lang="en-US" sz="2200" dirty="0" smtClean="0">
                <a:latin typeface="Calibri" pitchFamily="34" charset="0"/>
              </a:rPr>
              <a:t> </a:t>
            </a:r>
            <a:r>
              <a:rPr lang="el-GR" sz="2200" dirty="0" smtClean="0">
                <a:latin typeface="Calibri" pitchFamily="34" charset="0"/>
              </a:rPr>
              <a:t>παρατήρησε</a:t>
            </a:r>
          </a:p>
          <a:p>
            <a:pPr marL="82296" indent="0">
              <a:buNone/>
            </a:pPr>
            <a:r>
              <a:rPr lang="el-GR" sz="2200" dirty="0" err="1" smtClean="0">
                <a:latin typeface="Calibri" pitchFamily="34" charset="0"/>
              </a:rPr>
              <a:t>μιά</a:t>
            </a:r>
            <a:r>
              <a:rPr lang="el-GR" sz="2200" dirty="0" smtClean="0">
                <a:latin typeface="Calibri" pitchFamily="34" charset="0"/>
              </a:rPr>
              <a:t> περίεργη </a:t>
            </a:r>
            <a:r>
              <a:rPr lang="el-GR" sz="2200" dirty="0">
                <a:latin typeface="Calibri" pitchFamily="34" charset="0"/>
              </a:rPr>
              <a:t>συμπεριφορά κατά την τήξη του </a:t>
            </a:r>
            <a:r>
              <a:rPr lang="el-GR" sz="2200" dirty="0" err="1">
                <a:latin typeface="Calibri" pitchFamily="34" charset="0"/>
              </a:rPr>
              <a:t>βενζοϊκού</a:t>
            </a:r>
            <a:r>
              <a:rPr lang="el-GR" sz="2200" dirty="0">
                <a:latin typeface="Calibri" pitchFamily="34" charset="0"/>
              </a:rPr>
              <a:t> </a:t>
            </a:r>
            <a:endParaRPr lang="el-GR" sz="2200" dirty="0" smtClean="0">
              <a:latin typeface="Calibri" pitchFamily="34" charset="0"/>
            </a:endParaRPr>
          </a:p>
          <a:p>
            <a:pPr marL="82296" indent="0">
              <a:buNone/>
            </a:pPr>
            <a:r>
              <a:rPr lang="el-GR" sz="2200" dirty="0" smtClean="0">
                <a:latin typeface="Calibri" pitchFamily="34" charset="0"/>
              </a:rPr>
              <a:t>εστέρα </a:t>
            </a:r>
            <a:r>
              <a:rPr lang="el-GR" sz="2200" dirty="0">
                <a:latin typeface="Calibri" pitchFamily="34" charset="0"/>
              </a:rPr>
              <a:t>της χοληστερόλης. </a:t>
            </a:r>
          </a:p>
          <a:p>
            <a:pPr marL="82296" indent="0">
              <a:buNone/>
            </a:pPr>
            <a:r>
              <a:rPr lang="el-GR" sz="2200" dirty="0" smtClean="0">
                <a:latin typeface="Calibri" pitchFamily="34" charset="0"/>
              </a:rPr>
              <a:t>Εμφάνιση </a:t>
            </a:r>
            <a:r>
              <a:rPr lang="el-GR" sz="2200" dirty="0">
                <a:latin typeface="Calibri" pitchFamily="34" charset="0"/>
              </a:rPr>
              <a:t>δύο σημεία τήξης με </a:t>
            </a:r>
            <a:r>
              <a:rPr lang="el-GR" sz="2200" dirty="0" smtClean="0">
                <a:latin typeface="Calibri" pitchFamily="34" charset="0"/>
              </a:rPr>
              <a:t>χρωματικές </a:t>
            </a:r>
            <a:r>
              <a:rPr lang="el-GR" sz="2200" dirty="0">
                <a:latin typeface="Calibri" pitchFamily="34" charset="0"/>
              </a:rPr>
              <a:t>αλλαγές </a:t>
            </a:r>
            <a:r>
              <a:rPr lang="el-GR" sz="2200" dirty="0" smtClean="0">
                <a:latin typeface="Calibri" pitchFamily="34" charset="0"/>
              </a:rPr>
              <a:t>στην</a:t>
            </a:r>
          </a:p>
          <a:p>
            <a:pPr marL="82296" indent="0">
              <a:buNone/>
            </a:pPr>
            <a:r>
              <a:rPr lang="el-GR" sz="2200" dirty="0" smtClean="0">
                <a:latin typeface="Calibri" pitchFamily="34" charset="0"/>
              </a:rPr>
              <a:t>ενδιάμεση </a:t>
            </a:r>
            <a:r>
              <a:rPr lang="el-GR" sz="2200" dirty="0">
                <a:latin typeface="Calibri" pitchFamily="34" charset="0"/>
              </a:rPr>
              <a:t>περιοχή. </a:t>
            </a:r>
            <a:endParaRPr lang="el-GR" sz="2200" dirty="0" smtClean="0">
              <a:latin typeface="Calibri" pitchFamily="34" charset="0"/>
            </a:endParaRPr>
          </a:p>
          <a:p>
            <a:pPr marL="82296" indent="0">
              <a:buNone/>
            </a:pPr>
            <a:endParaRPr lang="el-GR" sz="2200" dirty="0" smtClean="0">
              <a:latin typeface="Calibri" pitchFamily="34" charset="0"/>
            </a:endParaRPr>
          </a:p>
          <a:p>
            <a:r>
              <a:rPr lang="el-GR" sz="2200" dirty="0">
                <a:latin typeface="Calibri" pitchFamily="34" charset="0"/>
              </a:rPr>
              <a:t>154</a:t>
            </a:r>
            <a:r>
              <a:rPr lang="en-US" sz="2200" dirty="0" smtClean="0">
                <a:latin typeface="Calibri" pitchFamily="34" charset="0"/>
                <a:sym typeface="Symbol"/>
              </a:rPr>
              <a:t></a:t>
            </a:r>
            <a:r>
              <a:rPr lang="en-US" sz="2200" dirty="0" smtClean="0">
                <a:latin typeface="Calibri" pitchFamily="34" charset="0"/>
              </a:rPr>
              <a:t>C    </a:t>
            </a:r>
            <a:r>
              <a:rPr lang="el-GR" sz="2200" dirty="0" smtClean="0">
                <a:latin typeface="Calibri" pitchFamily="34" charset="0"/>
                <a:sym typeface="Wingdings"/>
              </a:rPr>
              <a:t></a:t>
            </a:r>
            <a:r>
              <a:rPr lang="el-GR" sz="2200" dirty="0" smtClean="0">
                <a:latin typeface="Calibri" pitchFamily="34" charset="0"/>
              </a:rPr>
              <a:t> </a:t>
            </a:r>
            <a:r>
              <a:rPr lang="el-GR" sz="2200" dirty="0">
                <a:latin typeface="Calibri" pitchFamily="34" charset="0"/>
              </a:rPr>
              <a:t>ένα θολό ρευστό </a:t>
            </a:r>
            <a:endParaRPr lang="en-US" sz="2200" dirty="0">
              <a:latin typeface="Calibri" pitchFamily="34" charset="0"/>
            </a:endParaRPr>
          </a:p>
          <a:p>
            <a:r>
              <a:rPr lang="el-GR" sz="2200" dirty="0" smtClean="0">
                <a:latin typeface="Calibri" pitchFamily="34" charset="0"/>
              </a:rPr>
              <a:t>178.5</a:t>
            </a:r>
            <a:r>
              <a:rPr lang="en-US" sz="2200" dirty="0" smtClean="0">
                <a:latin typeface="Calibri" pitchFamily="34" charset="0"/>
                <a:sym typeface="Symbol"/>
              </a:rPr>
              <a:t></a:t>
            </a:r>
            <a:r>
              <a:rPr lang="en-US" sz="2200" dirty="0" smtClean="0">
                <a:latin typeface="Calibri" pitchFamily="34" charset="0"/>
              </a:rPr>
              <a:t>C </a:t>
            </a:r>
            <a:r>
              <a:rPr lang="el-GR" sz="2200" dirty="0">
                <a:latin typeface="Calibri" pitchFamily="34" charset="0"/>
                <a:sym typeface="Wingdings"/>
              </a:rPr>
              <a:t></a:t>
            </a:r>
            <a:r>
              <a:rPr lang="el-GR" sz="2200" dirty="0">
                <a:latin typeface="Calibri" pitchFamily="34" charset="0"/>
              </a:rPr>
              <a:t> κανονικό υγρό (διαυγές)</a:t>
            </a:r>
            <a:endParaRPr lang="en-US" sz="2200" dirty="0">
              <a:latin typeface="Calibri" pitchFamily="34" charset="0"/>
            </a:endParaRPr>
          </a:p>
          <a:p>
            <a:pPr marL="82296" indent="0">
              <a:buNone/>
            </a:pPr>
            <a:endParaRPr lang="en-US" sz="2200" dirty="0">
              <a:latin typeface="Calibri" pitchFamily="34" charset="0"/>
            </a:endParaRPr>
          </a:p>
          <a:p>
            <a:pPr marL="82296" indent="0">
              <a:buNone/>
            </a:pPr>
            <a:r>
              <a:rPr lang="el-GR" sz="2200" dirty="0">
                <a:latin typeface="Calibri" pitchFamily="34" charset="0"/>
              </a:rPr>
              <a:t>Ο Γερμανός φυσικός </a:t>
            </a:r>
            <a:r>
              <a:rPr lang="en-US" sz="2200" dirty="0" smtClean="0">
                <a:latin typeface="Calibri" pitchFamily="34" charset="0"/>
              </a:rPr>
              <a:t>Lehmann</a:t>
            </a:r>
            <a:r>
              <a:rPr lang="el-GR" sz="2200" dirty="0">
                <a:latin typeface="Calibri" pitchFamily="34" charset="0"/>
              </a:rPr>
              <a:t> </a:t>
            </a:r>
            <a:r>
              <a:rPr lang="el-GR" sz="2200" dirty="0" smtClean="0">
                <a:latin typeface="Calibri" pitchFamily="34" charset="0"/>
                <a:sym typeface="Wingdings" pitchFamily="2" charset="2"/>
              </a:rPr>
              <a:t> </a:t>
            </a:r>
            <a:r>
              <a:rPr lang="el-GR" sz="2200" dirty="0" smtClean="0">
                <a:latin typeface="Calibri" pitchFamily="34" charset="0"/>
              </a:rPr>
              <a:t>ότι </a:t>
            </a:r>
            <a:r>
              <a:rPr lang="el-GR" sz="2200" dirty="0">
                <a:latin typeface="Calibri" pitchFamily="34" charset="0"/>
              </a:rPr>
              <a:t>οι ενώσεις αυτές </a:t>
            </a:r>
            <a:endParaRPr lang="el-GR" sz="2200" dirty="0" smtClean="0">
              <a:latin typeface="Calibri" pitchFamily="34" charset="0"/>
            </a:endParaRPr>
          </a:p>
          <a:p>
            <a:pPr marL="82296" indent="0">
              <a:buNone/>
            </a:pPr>
            <a:r>
              <a:rPr lang="el-GR" sz="2200" dirty="0" smtClean="0">
                <a:latin typeface="Calibri" pitchFamily="34" charset="0"/>
              </a:rPr>
              <a:t>έχουν </a:t>
            </a:r>
            <a:r>
              <a:rPr lang="el-GR" sz="2200" dirty="0">
                <a:latin typeface="Calibri" pitchFamily="34" charset="0"/>
              </a:rPr>
              <a:t>συγχρόνως ιδιότητες </a:t>
            </a:r>
            <a:r>
              <a:rPr lang="el-GR" sz="2200" dirty="0" smtClean="0">
                <a:latin typeface="Calibri" pitchFamily="34" charset="0"/>
              </a:rPr>
              <a:t>κρυστάλλων </a:t>
            </a:r>
            <a:r>
              <a:rPr lang="el-GR" sz="2200" dirty="0">
                <a:latin typeface="Calibri" pitchFamily="34" charset="0"/>
              </a:rPr>
              <a:t>και υγρών </a:t>
            </a:r>
            <a:r>
              <a:rPr lang="el-GR" sz="2200" dirty="0" smtClean="0">
                <a:latin typeface="Calibri" pitchFamily="34" charset="0"/>
              </a:rPr>
              <a:t>και</a:t>
            </a:r>
          </a:p>
          <a:p>
            <a:pPr marL="82296" indent="0">
              <a:buNone/>
            </a:pPr>
            <a:r>
              <a:rPr lang="el-GR" sz="2200" dirty="0" smtClean="0">
                <a:latin typeface="Calibri" pitchFamily="34" charset="0"/>
              </a:rPr>
              <a:t>για </a:t>
            </a:r>
            <a:r>
              <a:rPr lang="el-GR" sz="2200" dirty="0">
                <a:latin typeface="Calibri" pitchFamily="34" charset="0"/>
              </a:rPr>
              <a:t>να τις </a:t>
            </a:r>
            <a:r>
              <a:rPr lang="el-GR" sz="2200" dirty="0" smtClean="0">
                <a:latin typeface="Calibri" pitchFamily="34" charset="0"/>
              </a:rPr>
              <a:t>περιγράψει καθιέρωσε </a:t>
            </a:r>
            <a:r>
              <a:rPr lang="el-GR" sz="2200" dirty="0">
                <a:latin typeface="Calibri" pitchFamily="34" charset="0"/>
              </a:rPr>
              <a:t>τον </a:t>
            </a:r>
            <a:r>
              <a:rPr lang="el-GR" sz="2200" dirty="0" smtClean="0">
                <a:latin typeface="Calibri" pitchFamily="34" charset="0"/>
              </a:rPr>
              <a:t>όρο </a:t>
            </a:r>
            <a:r>
              <a:rPr lang="el-GR" sz="2200" dirty="0">
                <a:latin typeface="Calibri" pitchFamily="34" charset="0"/>
              </a:rPr>
              <a:t>υγροί </a:t>
            </a:r>
            <a:endParaRPr lang="el-GR" sz="2200" dirty="0" smtClean="0">
              <a:latin typeface="Calibri" pitchFamily="34" charset="0"/>
            </a:endParaRPr>
          </a:p>
          <a:p>
            <a:pPr marL="82296" indent="0">
              <a:buNone/>
            </a:pPr>
            <a:r>
              <a:rPr lang="el-GR" sz="2200" dirty="0" smtClean="0">
                <a:latin typeface="Calibri" pitchFamily="34" charset="0"/>
              </a:rPr>
              <a:t>κρύσταλλοι</a:t>
            </a:r>
            <a:r>
              <a:rPr lang="el-GR" sz="2200" dirty="0">
                <a:latin typeface="Calibri" pitchFamily="34" charset="0"/>
              </a:rPr>
              <a:t>.</a:t>
            </a:r>
            <a:r>
              <a:rPr lang="el-GR" sz="2400" dirty="0">
                <a:latin typeface="Calibri" pitchFamily="34" charset="0"/>
              </a:rPr>
              <a:t> </a:t>
            </a:r>
            <a:endParaRPr lang="en-US" sz="2400" dirty="0">
              <a:latin typeface="Calibri" pitchFamily="34" charset="0"/>
            </a:endParaRPr>
          </a:p>
          <a:p>
            <a:pPr marL="82296"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563" y="1377089"/>
            <a:ext cx="1501800" cy="228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562" y="4140639"/>
            <a:ext cx="1501801" cy="220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371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553200"/>
          </a:xfrm>
        </p:spPr>
        <p:txBody>
          <a:bodyPr/>
          <a:lstStyle/>
          <a:p>
            <a:pPr>
              <a:buFont typeface="Wingdings" pitchFamily="2" charset="2"/>
              <a:buChar char="§"/>
            </a:pPr>
            <a:r>
              <a:rPr lang="en-US" sz="2200" dirty="0">
                <a:latin typeface="Calibri" pitchFamily="34" charset="0"/>
              </a:rPr>
              <a:t>Patterned alignment of </a:t>
            </a:r>
            <a:r>
              <a:rPr lang="en-US" sz="2200" dirty="0" err="1">
                <a:latin typeface="Calibri" pitchFamily="34" charset="0"/>
              </a:rPr>
              <a:t>nematic</a:t>
            </a:r>
            <a:r>
              <a:rPr lang="en-US" sz="2200" dirty="0">
                <a:latin typeface="Calibri" pitchFamily="34" charset="0"/>
              </a:rPr>
              <a:t> liquid crystals generated by inkjet printing of gold nanoparticles and emissive carbon dots on both flexible polymer and rigid glass </a:t>
            </a:r>
            <a:r>
              <a:rPr lang="en-US" sz="2200" dirty="0" smtClean="0">
                <a:latin typeface="Calibri" pitchFamily="34" charset="0"/>
              </a:rPr>
              <a:t>substrates</a:t>
            </a:r>
            <a:endParaRPr lang="el-GR" sz="2200" dirty="0" smtClean="0">
              <a:latin typeface="Calibri" pitchFamily="34" charset="0"/>
            </a:endParaRPr>
          </a:p>
          <a:p>
            <a:pPr>
              <a:buFont typeface="Wingdings" pitchFamily="2" charset="2"/>
              <a:buChar char="§"/>
            </a:pPr>
            <a:endParaRPr lang="el-GR" sz="2200" dirty="0">
              <a:latin typeface="Calibri" pitchFamily="34" charset="0"/>
            </a:endParaRPr>
          </a:p>
          <a:p>
            <a:pPr>
              <a:buFont typeface="Wingdings" pitchFamily="2" charset="2"/>
              <a:buChar char="§"/>
            </a:pPr>
            <a:endParaRPr lang="en-US" sz="2200" dirty="0">
              <a:latin typeface="Calibri" pitchFamily="34" charset="0"/>
            </a:endParaRPr>
          </a:p>
          <a:p>
            <a:endParaRPr lang="en-US" dirty="0"/>
          </a:p>
        </p:txBody>
      </p:sp>
      <p:sp>
        <p:nvSpPr>
          <p:cNvPr id="4" name="Curved Right Arrow 3"/>
          <p:cNvSpPr/>
          <p:nvPr/>
        </p:nvSpPr>
        <p:spPr>
          <a:xfrm>
            <a:off x="1600200" y="1295400"/>
            <a:ext cx="304800" cy="533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133600" y="1562100"/>
            <a:ext cx="6553200" cy="923330"/>
          </a:xfrm>
          <a:prstGeom prst="rect">
            <a:avLst/>
          </a:prstGeom>
        </p:spPr>
        <p:txBody>
          <a:bodyPr wrap="square">
            <a:spAutoFit/>
          </a:bodyPr>
          <a:lstStyle/>
          <a:p>
            <a:r>
              <a:rPr lang="el-GR" dirty="0" smtClean="0">
                <a:latin typeface="Calibri" pitchFamily="34" charset="0"/>
              </a:rPr>
              <a:t>Ευθυγράμμιση με </a:t>
            </a:r>
            <a:r>
              <a:rPr lang="el-GR" dirty="0">
                <a:latin typeface="Calibri" pitchFamily="34" charset="0"/>
              </a:rPr>
              <a:t>τη χρήση </a:t>
            </a:r>
            <a:r>
              <a:rPr lang="el-GR" dirty="0" err="1" smtClean="0">
                <a:latin typeface="Calibri" pitchFamily="34" charset="0"/>
              </a:rPr>
              <a:t>νανοσωματιδίων</a:t>
            </a:r>
            <a:r>
              <a:rPr lang="el-GR" dirty="0" smtClean="0">
                <a:latin typeface="Calibri" pitchFamily="34" charset="0"/>
              </a:rPr>
              <a:t> </a:t>
            </a:r>
            <a:r>
              <a:rPr lang="el-GR" dirty="0">
                <a:latin typeface="Calibri" pitchFamily="34" charset="0"/>
              </a:rPr>
              <a:t>(NP</a:t>
            </a:r>
            <a:r>
              <a:rPr lang="en-US" dirty="0">
                <a:latin typeface="Calibri" pitchFamily="34" charset="0"/>
              </a:rPr>
              <a:t>s</a:t>
            </a:r>
            <a:r>
              <a:rPr lang="el-GR" dirty="0">
                <a:latin typeface="Calibri" pitchFamily="34" charset="0"/>
              </a:rPr>
              <a:t>) επιτεύχθηκε χρησιμοποιώντας την εκτύπωση </a:t>
            </a:r>
            <a:r>
              <a:rPr lang="el-GR" dirty="0" err="1" smtClean="0">
                <a:latin typeface="Calibri" pitchFamily="34" charset="0"/>
              </a:rPr>
              <a:t>inkjet</a:t>
            </a:r>
            <a:r>
              <a:rPr lang="en-US" dirty="0">
                <a:latin typeface="Calibri" pitchFamily="34" charset="0"/>
              </a:rPr>
              <a:t> </a:t>
            </a:r>
            <a:r>
              <a:rPr lang="el-GR" dirty="0" smtClean="0">
                <a:latin typeface="Calibri" pitchFamily="34" charset="0"/>
              </a:rPr>
              <a:t>σε </a:t>
            </a:r>
            <a:r>
              <a:rPr lang="el-GR" dirty="0" err="1" smtClean="0">
                <a:latin typeface="Calibri" pitchFamily="34" charset="0"/>
              </a:rPr>
              <a:t>πολυανθρακικό</a:t>
            </a:r>
            <a:r>
              <a:rPr lang="el-GR" dirty="0" smtClean="0">
                <a:latin typeface="Calibri" pitchFamily="34" charset="0"/>
              </a:rPr>
              <a:t> και γυάλινα υποστρώματα.</a:t>
            </a:r>
            <a:endParaRPr lang="en-US" dirty="0">
              <a:latin typeface="Calibri" pitchFamily="34" charset="0"/>
            </a:endParaRPr>
          </a:p>
        </p:txBody>
      </p:sp>
      <p:sp>
        <p:nvSpPr>
          <p:cNvPr id="6" name="Right Arrow 5"/>
          <p:cNvSpPr/>
          <p:nvPr/>
        </p:nvSpPr>
        <p:spPr>
          <a:xfrm>
            <a:off x="2133600" y="2910532"/>
            <a:ext cx="2667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6637" y="2679700"/>
            <a:ext cx="3400763" cy="646331"/>
          </a:xfrm>
          <a:prstGeom prst="rect">
            <a:avLst/>
          </a:prstGeom>
        </p:spPr>
        <p:txBody>
          <a:bodyPr wrap="square">
            <a:spAutoFit/>
          </a:bodyPr>
          <a:lstStyle/>
          <a:p>
            <a:r>
              <a:rPr lang="el-GR" dirty="0" err="1">
                <a:latin typeface="Calibri" pitchFamily="34" charset="0"/>
              </a:rPr>
              <a:t>Ν</a:t>
            </a:r>
            <a:r>
              <a:rPr lang="el-GR" dirty="0" err="1" smtClean="0">
                <a:latin typeface="Calibri" pitchFamily="34" charset="0"/>
              </a:rPr>
              <a:t>ανοσωματίδια</a:t>
            </a:r>
            <a:r>
              <a:rPr lang="el-GR" dirty="0" smtClean="0">
                <a:latin typeface="Calibri" pitchFamily="34" charset="0"/>
              </a:rPr>
              <a:t> Χρυσού (</a:t>
            </a:r>
            <a:r>
              <a:rPr lang="en-US" dirty="0" smtClean="0">
                <a:latin typeface="Calibri" pitchFamily="34" charset="0"/>
              </a:rPr>
              <a:t>Au</a:t>
            </a:r>
            <a:r>
              <a:rPr lang="el-GR" dirty="0" smtClean="0">
                <a:latin typeface="Calibri" pitchFamily="34" charset="0"/>
              </a:rPr>
              <a:t>-</a:t>
            </a:r>
            <a:r>
              <a:rPr lang="en-US" dirty="0" smtClean="0">
                <a:latin typeface="Calibri" pitchFamily="34" charset="0"/>
              </a:rPr>
              <a:t>NPs)</a:t>
            </a:r>
            <a:endParaRPr lang="el-GR" dirty="0" smtClean="0">
              <a:latin typeface="Calibri" pitchFamily="34" charset="0"/>
            </a:endParaRPr>
          </a:p>
          <a:p>
            <a:r>
              <a:rPr lang="el-GR" dirty="0"/>
              <a:t>και εκπομπής κηλίδων άνθρακα</a:t>
            </a:r>
            <a:r>
              <a:rPr lang="el-GR" dirty="0" smtClean="0">
                <a:latin typeface="Calibri" pitchFamily="34" charset="0"/>
              </a:rPr>
              <a:t> </a:t>
            </a:r>
            <a:endParaRPr lang="en-US" dirty="0">
              <a:latin typeface="Calibri"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485430"/>
            <a:ext cx="3200400" cy="4205884"/>
          </a:xfrm>
          <a:prstGeom prst="rect">
            <a:avLst/>
          </a:prstGeom>
          <a:noFill/>
          <a:ln>
            <a:noFill/>
          </a:ln>
        </p:spPr>
      </p:pic>
      <p:sp>
        <p:nvSpPr>
          <p:cNvPr id="10" name="Rectangle 9"/>
          <p:cNvSpPr/>
          <p:nvPr/>
        </p:nvSpPr>
        <p:spPr>
          <a:xfrm>
            <a:off x="1219200" y="5638800"/>
            <a:ext cx="4191000" cy="923330"/>
          </a:xfrm>
          <a:prstGeom prst="rect">
            <a:avLst/>
          </a:prstGeom>
        </p:spPr>
        <p:txBody>
          <a:bodyPr wrap="square">
            <a:spAutoFit/>
          </a:bodyPr>
          <a:lstStyle/>
          <a:p>
            <a:r>
              <a:rPr lang="el-GR" b="1" dirty="0">
                <a:effectLst>
                  <a:outerShdw blurRad="38100" dist="38100" dir="2700000" algn="tl">
                    <a:srgbClr val="000000">
                      <a:alpha val="43137"/>
                    </a:srgbClr>
                  </a:outerShdw>
                </a:effectLst>
                <a:latin typeface="Calibri" pitchFamily="34" charset="0"/>
              </a:rPr>
              <a:t>Π</a:t>
            </a:r>
            <a:r>
              <a:rPr lang="el-GR" b="1" dirty="0" smtClean="0">
                <a:effectLst>
                  <a:outerShdw blurRad="38100" dist="38100" dir="2700000" algn="tl">
                    <a:srgbClr val="000000">
                      <a:alpha val="43137"/>
                    </a:srgbClr>
                  </a:outerShdw>
                </a:effectLst>
                <a:latin typeface="Calibri" pitchFamily="34" charset="0"/>
              </a:rPr>
              <a:t>ιθανή </a:t>
            </a:r>
            <a:r>
              <a:rPr lang="el-GR" b="1" dirty="0">
                <a:effectLst>
                  <a:outerShdw blurRad="38100" dist="38100" dir="2700000" algn="tl">
                    <a:srgbClr val="000000">
                      <a:alpha val="43137"/>
                    </a:srgbClr>
                  </a:outerShdw>
                </a:effectLst>
                <a:latin typeface="Calibri" pitchFamily="34" charset="0"/>
              </a:rPr>
              <a:t>χρήση </a:t>
            </a:r>
            <a:r>
              <a:rPr lang="el-GR" dirty="0" smtClean="0">
                <a:latin typeface="Calibri" pitchFamily="34" charset="0"/>
              </a:rPr>
              <a:t>ως βάση </a:t>
            </a:r>
            <a:r>
              <a:rPr lang="el-GR" dirty="0" smtClean="0"/>
              <a:t>για </a:t>
            </a:r>
            <a:r>
              <a:rPr lang="el-GR" dirty="0"/>
              <a:t>τις συσκευές LC </a:t>
            </a:r>
            <a:r>
              <a:rPr lang="el-GR" dirty="0" smtClean="0">
                <a:latin typeface="Calibri" pitchFamily="34" charset="0"/>
              </a:rPr>
              <a:t>σε </a:t>
            </a:r>
            <a:r>
              <a:rPr lang="el-GR" dirty="0">
                <a:latin typeface="Calibri" pitchFamily="34" charset="0"/>
              </a:rPr>
              <a:t>αισθητήρες και συσκευές οθόνης με επιπρόσθετα ευεργετικά </a:t>
            </a:r>
            <a:r>
              <a:rPr lang="el-GR" dirty="0" smtClean="0">
                <a:latin typeface="Calibri" pitchFamily="34" charset="0"/>
              </a:rPr>
              <a:t>χαρακτηριστικά.</a:t>
            </a:r>
            <a:endParaRPr lang="en-US"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7" y="3556863"/>
            <a:ext cx="2661790" cy="6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88372"/>
            <a:ext cx="2787086" cy="73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09577" y="3715459"/>
            <a:ext cx="1508746" cy="369332"/>
          </a:xfrm>
          <a:prstGeom prst="rect">
            <a:avLst/>
          </a:prstGeom>
        </p:spPr>
        <p:txBody>
          <a:bodyPr wrap="none">
            <a:spAutoFit/>
          </a:bodyPr>
          <a:lstStyle/>
          <a:p>
            <a:r>
              <a:rPr lang="en-US" dirty="0" smtClean="0"/>
              <a:t>LC1 sequence</a:t>
            </a:r>
            <a:endParaRPr lang="en-US" dirty="0"/>
          </a:p>
        </p:txBody>
      </p:sp>
      <p:sp>
        <p:nvSpPr>
          <p:cNvPr id="9" name="Rectangle 8"/>
          <p:cNvSpPr/>
          <p:nvPr/>
        </p:nvSpPr>
        <p:spPr>
          <a:xfrm>
            <a:off x="4406477" y="4769511"/>
            <a:ext cx="1508746" cy="369332"/>
          </a:xfrm>
          <a:prstGeom prst="rect">
            <a:avLst/>
          </a:prstGeom>
        </p:spPr>
        <p:txBody>
          <a:bodyPr wrap="none">
            <a:spAutoFit/>
          </a:bodyPr>
          <a:lstStyle/>
          <a:p>
            <a:r>
              <a:rPr lang="en-US" dirty="0" smtClean="0"/>
              <a:t>LC2 sequence</a:t>
            </a:r>
            <a:endParaRPr lang="en-US" dirty="0"/>
          </a:p>
        </p:txBody>
      </p:sp>
    </p:spTree>
    <p:extLst>
      <p:ext uri="{BB962C8B-B14F-4D97-AF65-F5344CB8AC3E}">
        <p14:creationId xmlns:p14="http://schemas.microsoft.com/office/powerpoint/2010/main" val="348827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2362200" cy="2494002"/>
          </a:xfrm>
          <a:prstGeom prst="rect">
            <a:avLst/>
          </a:prstGeom>
          <a:noFill/>
          <a:ln>
            <a:noFill/>
          </a:ln>
        </p:spPr>
      </p:pic>
      <p:sp>
        <p:nvSpPr>
          <p:cNvPr id="5" name="Rectangle 4"/>
          <p:cNvSpPr/>
          <p:nvPr/>
        </p:nvSpPr>
        <p:spPr>
          <a:xfrm>
            <a:off x="1295400" y="2959723"/>
            <a:ext cx="2362200" cy="2031325"/>
          </a:xfrm>
          <a:prstGeom prst="rect">
            <a:avLst/>
          </a:prstGeom>
        </p:spPr>
        <p:txBody>
          <a:bodyPr wrap="square">
            <a:spAutoFit/>
          </a:bodyPr>
          <a:lstStyle/>
          <a:p>
            <a:r>
              <a:rPr lang="en-US" dirty="0">
                <a:latin typeface="Calibri" pitchFamily="34" charset="0"/>
              </a:rPr>
              <a:t>LC textures and alignment patterns in </a:t>
            </a:r>
            <a:r>
              <a:rPr lang="en-US" dirty="0" smtClean="0">
                <a:latin typeface="Calibri" pitchFamily="34" charset="0"/>
              </a:rPr>
              <a:t>cells</a:t>
            </a:r>
            <a:r>
              <a:rPr lang="el-GR" dirty="0" smtClean="0">
                <a:latin typeface="Calibri" pitchFamily="34" charset="0"/>
              </a:rPr>
              <a:t> </a:t>
            </a:r>
            <a:r>
              <a:rPr lang="en-US" dirty="0" smtClean="0">
                <a:latin typeface="Calibri" pitchFamily="34" charset="0"/>
              </a:rPr>
              <a:t>created </a:t>
            </a:r>
            <a:r>
              <a:rPr lang="en-US" dirty="0">
                <a:latin typeface="Calibri" pitchFamily="34" charset="0"/>
              </a:rPr>
              <a:t>by printing NP1 (single pass) </a:t>
            </a:r>
            <a:r>
              <a:rPr lang="en-US" dirty="0" smtClean="0">
                <a:latin typeface="Calibri" pitchFamily="34" charset="0"/>
              </a:rPr>
              <a:t>observed</a:t>
            </a:r>
            <a:r>
              <a:rPr lang="el-GR" dirty="0" smtClean="0">
                <a:latin typeface="Calibri" pitchFamily="34" charset="0"/>
              </a:rPr>
              <a:t> </a:t>
            </a:r>
            <a:r>
              <a:rPr lang="en-US" dirty="0" smtClean="0">
                <a:latin typeface="Calibri" pitchFamily="34" charset="0"/>
              </a:rPr>
              <a:t>by </a:t>
            </a:r>
            <a:r>
              <a:rPr lang="en-US" dirty="0" err="1">
                <a:latin typeface="Calibri" pitchFamily="34" charset="0"/>
              </a:rPr>
              <a:t>polarised</a:t>
            </a:r>
            <a:r>
              <a:rPr lang="en-US" dirty="0">
                <a:latin typeface="Calibri" pitchFamily="34" charset="0"/>
              </a:rPr>
              <a:t> light optical </a:t>
            </a:r>
            <a:r>
              <a:rPr lang="en-US" dirty="0" smtClean="0">
                <a:latin typeface="Calibri" pitchFamily="34" charset="0"/>
              </a:rPr>
              <a:t>microscopy</a:t>
            </a:r>
            <a:r>
              <a:rPr lang="el-GR" dirty="0" smtClean="0">
                <a:latin typeface="Calibri" pitchFamily="34" charset="0"/>
              </a:rPr>
              <a:t>.</a:t>
            </a:r>
            <a:endParaRPr lang="en-US" dirty="0">
              <a:latin typeface="Calibri"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886199" y="297872"/>
            <a:ext cx="1828799" cy="2500929"/>
          </a:xfrm>
          <a:prstGeom prst="rect">
            <a:avLst/>
          </a:prstGeom>
          <a:noFill/>
          <a:ln>
            <a:noFill/>
          </a:ln>
        </p:spPr>
      </p:pic>
      <p:sp>
        <p:nvSpPr>
          <p:cNvPr id="7" name="Rectangle 6"/>
          <p:cNvSpPr/>
          <p:nvPr/>
        </p:nvSpPr>
        <p:spPr>
          <a:xfrm>
            <a:off x="3886200" y="3098223"/>
            <a:ext cx="1828800" cy="1754326"/>
          </a:xfrm>
          <a:prstGeom prst="rect">
            <a:avLst/>
          </a:prstGeom>
        </p:spPr>
        <p:txBody>
          <a:bodyPr wrap="square">
            <a:spAutoFit/>
          </a:bodyPr>
          <a:lstStyle/>
          <a:p>
            <a:r>
              <a:rPr lang="en-US" dirty="0">
                <a:latin typeface="Calibri" pitchFamily="34" charset="0"/>
              </a:rPr>
              <a:t>LC textures and alignment patterns in cells created by printing NP2 (single layer</a:t>
            </a:r>
            <a:r>
              <a:rPr lang="en-US" dirty="0" smtClean="0">
                <a:latin typeface="Calibri" pitchFamily="34" charset="0"/>
              </a:rPr>
              <a:t>)</a:t>
            </a:r>
            <a:endParaRPr lang="en-US" dirty="0">
              <a:latin typeface="Calibri"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7873"/>
            <a:ext cx="2543175" cy="2800350"/>
          </a:xfrm>
          <a:prstGeom prst="rect">
            <a:avLst/>
          </a:prstGeom>
          <a:noFill/>
          <a:ln>
            <a:noFill/>
          </a:ln>
        </p:spPr>
      </p:pic>
      <p:sp>
        <p:nvSpPr>
          <p:cNvPr id="9" name="Rectangle 8"/>
          <p:cNvSpPr/>
          <p:nvPr/>
        </p:nvSpPr>
        <p:spPr>
          <a:xfrm>
            <a:off x="6109854" y="3369933"/>
            <a:ext cx="2543176" cy="2031325"/>
          </a:xfrm>
          <a:prstGeom prst="rect">
            <a:avLst/>
          </a:prstGeom>
        </p:spPr>
        <p:txBody>
          <a:bodyPr wrap="square">
            <a:spAutoFit/>
          </a:bodyPr>
          <a:lstStyle/>
          <a:p>
            <a:r>
              <a:rPr lang="en-US" dirty="0">
                <a:latin typeface="Calibri" pitchFamily="34" charset="0"/>
              </a:rPr>
              <a:t>LC textures and alignment patterns in cells created by printing </a:t>
            </a:r>
            <a:r>
              <a:rPr lang="en-US" dirty="0" err="1">
                <a:latin typeface="Calibri" pitchFamily="34" charset="0"/>
              </a:rPr>
              <a:t>Cdots</a:t>
            </a:r>
            <a:r>
              <a:rPr lang="en-US" dirty="0">
                <a:latin typeface="Calibri" pitchFamily="34" charset="0"/>
              </a:rPr>
              <a:t> (single layer) observed by </a:t>
            </a:r>
            <a:r>
              <a:rPr lang="en-US" dirty="0" err="1">
                <a:latin typeface="Calibri" pitchFamily="34" charset="0"/>
              </a:rPr>
              <a:t>polarised</a:t>
            </a:r>
            <a:endParaRPr lang="en-US" dirty="0">
              <a:latin typeface="Calibri" pitchFamily="34" charset="0"/>
            </a:endParaRPr>
          </a:p>
          <a:p>
            <a:r>
              <a:rPr lang="en-US" dirty="0">
                <a:latin typeface="Calibri" pitchFamily="34" charset="0"/>
              </a:rPr>
              <a:t>light optical microscopy (90° crossed </a:t>
            </a:r>
            <a:r>
              <a:rPr lang="en-US" dirty="0" err="1">
                <a:latin typeface="Calibri" pitchFamily="34" charset="0"/>
              </a:rPr>
              <a:t>polarisers</a:t>
            </a:r>
            <a:r>
              <a:rPr lang="en-US" dirty="0">
                <a:latin typeface="Calibri" pitchFamily="34" charset="0"/>
              </a:rPr>
              <a:t>)</a:t>
            </a:r>
          </a:p>
        </p:txBody>
      </p:sp>
    </p:spTree>
    <p:extLst>
      <p:ext uri="{BB962C8B-B14F-4D97-AF65-F5344CB8AC3E}">
        <p14:creationId xmlns:p14="http://schemas.microsoft.com/office/powerpoint/2010/main" val="2611430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500" dirty="0" smtClean="0">
                <a:latin typeface="Calibri" pitchFamily="34" charset="0"/>
              </a:rPr>
              <a:t>Άλλες έρευνες..</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r>
              <a:rPr lang="en-US" sz="2200" dirty="0">
                <a:latin typeface="Calibri" pitchFamily="34" charset="0"/>
              </a:rPr>
              <a:t>A</a:t>
            </a:r>
            <a:r>
              <a:rPr lang="en-US" sz="2200" dirty="0" smtClean="0">
                <a:latin typeface="Calibri" pitchFamily="34" charset="0"/>
              </a:rPr>
              <a:t>lignment technologies</a:t>
            </a:r>
          </a:p>
          <a:p>
            <a:pPr marL="82296" indent="0">
              <a:buNone/>
            </a:pPr>
            <a:endParaRPr lang="en-US" sz="2200" dirty="0" smtClean="0">
              <a:latin typeface="Calibri" pitchFamily="34" charset="0"/>
            </a:endParaRPr>
          </a:p>
          <a:p>
            <a:r>
              <a:rPr lang="en-US" sz="2200" dirty="0">
                <a:latin typeface="Calibri" pitchFamily="34" charset="0"/>
              </a:rPr>
              <a:t>W</a:t>
            </a:r>
            <a:r>
              <a:rPr lang="en-US" sz="2200" dirty="0" smtClean="0">
                <a:latin typeface="Calibri" pitchFamily="34" charset="0"/>
              </a:rPr>
              <a:t>ide </a:t>
            </a:r>
            <a:r>
              <a:rPr lang="en-US" sz="2200" dirty="0">
                <a:latin typeface="Calibri" pitchFamily="34" charset="0"/>
              </a:rPr>
              <a:t>viewing angle </a:t>
            </a:r>
            <a:r>
              <a:rPr lang="en-US" sz="2200" dirty="0" smtClean="0">
                <a:latin typeface="Calibri" pitchFamily="34" charset="0"/>
              </a:rPr>
              <a:t>technologies</a:t>
            </a:r>
          </a:p>
          <a:p>
            <a:endParaRPr lang="en-US" sz="2200" dirty="0" smtClean="0">
              <a:latin typeface="Calibri" pitchFamily="34" charset="0"/>
            </a:endParaRPr>
          </a:p>
          <a:p>
            <a:r>
              <a:rPr lang="en-US" sz="2200" dirty="0" smtClean="0">
                <a:latin typeface="Calibri" pitchFamily="34" charset="0"/>
              </a:rPr>
              <a:t>LC optics</a:t>
            </a:r>
          </a:p>
          <a:p>
            <a:endParaRPr lang="en-US" sz="2200" dirty="0" smtClean="0">
              <a:latin typeface="Calibri" pitchFamily="34" charset="0"/>
            </a:endParaRPr>
          </a:p>
          <a:p>
            <a:r>
              <a:rPr lang="en-US" sz="2200" dirty="0" smtClean="0">
                <a:latin typeface="Calibri" pitchFamily="34" charset="0"/>
              </a:rPr>
              <a:t>Display </a:t>
            </a:r>
            <a:r>
              <a:rPr lang="en-US" sz="2200" dirty="0">
                <a:latin typeface="Calibri" pitchFamily="34" charset="0"/>
              </a:rPr>
              <a:t>applications </a:t>
            </a:r>
          </a:p>
        </p:txBody>
      </p:sp>
    </p:spTree>
    <p:extLst>
      <p:ext uri="{BB962C8B-B14F-4D97-AF65-F5344CB8AC3E}">
        <p14:creationId xmlns:p14="http://schemas.microsoft.com/office/powerpoint/2010/main" val="79521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dirty="0" smtClean="0">
                <a:latin typeface="Calibri" pitchFamily="34" charset="0"/>
              </a:rPr>
              <a:t>ΒΙΒΛΙΟΓΡΑΦΙΑ</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r>
              <a:rPr lang="en-US" sz="1800" dirty="0" err="1">
                <a:latin typeface="Calibri" pitchFamily="34" charset="0"/>
              </a:rPr>
              <a:t>Anshul</a:t>
            </a:r>
            <a:r>
              <a:rPr lang="en-US" sz="1800" dirty="0">
                <a:latin typeface="Calibri" pitchFamily="34" charset="0"/>
              </a:rPr>
              <a:t> Sharma, Daniel Hofmann &amp; </a:t>
            </a:r>
            <a:r>
              <a:rPr lang="en-US" sz="1800" dirty="0" err="1">
                <a:latin typeface="Calibri" pitchFamily="34" charset="0"/>
              </a:rPr>
              <a:t>Torsten</a:t>
            </a:r>
            <a:r>
              <a:rPr lang="en-US" sz="1800" dirty="0">
                <a:latin typeface="Calibri" pitchFamily="34" charset="0"/>
              </a:rPr>
              <a:t> </a:t>
            </a:r>
            <a:r>
              <a:rPr lang="en-US" sz="1800" dirty="0" err="1">
                <a:latin typeface="Calibri" pitchFamily="34" charset="0"/>
              </a:rPr>
              <a:t>Hegmann</a:t>
            </a:r>
            <a:r>
              <a:rPr lang="en-US" sz="1800" dirty="0">
                <a:latin typeface="Calibri" pitchFamily="34" charset="0"/>
              </a:rPr>
              <a:t> (2016): </a:t>
            </a:r>
            <a:r>
              <a:rPr lang="en-US" sz="1800" dirty="0" smtClean="0">
                <a:latin typeface="Calibri" pitchFamily="34" charset="0"/>
              </a:rPr>
              <a:t>Patterned</a:t>
            </a:r>
            <a:r>
              <a:rPr lang="el-GR" sz="1800" dirty="0" smtClean="0">
                <a:latin typeface="Calibri" pitchFamily="34" charset="0"/>
              </a:rPr>
              <a:t> </a:t>
            </a:r>
            <a:r>
              <a:rPr lang="en-US" sz="1800" dirty="0" smtClean="0">
                <a:latin typeface="Calibri" pitchFamily="34" charset="0"/>
              </a:rPr>
              <a:t>alignment </a:t>
            </a:r>
            <a:r>
              <a:rPr lang="en-US" sz="1800" dirty="0">
                <a:latin typeface="Calibri" pitchFamily="34" charset="0"/>
              </a:rPr>
              <a:t>of </a:t>
            </a:r>
            <a:r>
              <a:rPr lang="en-US" sz="1800" dirty="0" err="1">
                <a:latin typeface="Calibri" pitchFamily="34" charset="0"/>
              </a:rPr>
              <a:t>nematic</a:t>
            </a:r>
            <a:r>
              <a:rPr lang="en-US" sz="1800" dirty="0">
                <a:latin typeface="Calibri" pitchFamily="34" charset="0"/>
              </a:rPr>
              <a:t> liquid crystals generated by inkjet printing of gold nanoparticles </a:t>
            </a:r>
            <a:r>
              <a:rPr lang="en-US" sz="1800" dirty="0" smtClean="0">
                <a:latin typeface="Calibri" pitchFamily="34" charset="0"/>
              </a:rPr>
              <a:t>and</a:t>
            </a:r>
            <a:r>
              <a:rPr lang="el-GR" sz="1800" dirty="0" smtClean="0">
                <a:latin typeface="Calibri" pitchFamily="34" charset="0"/>
              </a:rPr>
              <a:t> </a:t>
            </a:r>
            <a:r>
              <a:rPr lang="en-US" sz="1800" dirty="0" smtClean="0">
                <a:latin typeface="Calibri" pitchFamily="34" charset="0"/>
              </a:rPr>
              <a:t>emissive </a:t>
            </a:r>
            <a:r>
              <a:rPr lang="en-US" sz="1800" dirty="0">
                <a:latin typeface="Calibri" pitchFamily="34" charset="0"/>
              </a:rPr>
              <a:t>carbon dots on both flexible polymer and rigid glass </a:t>
            </a:r>
            <a:r>
              <a:rPr lang="en-US" sz="1800" dirty="0" smtClean="0">
                <a:latin typeface="Calibri" pitchFamily="34" charset="0"/>
              </a:rPr>
              <a:t>substrates,</a:t>
            </a:r>
            <a:r>
              <a:rPr lang="el-GR" sz="1800" dirty="0" smtClean="0">
                <a:latin typeface="Calibri" pitchFamily="34" charset="0"/>
              </a:rPr>
              <a:t> </a:t>
            </a:r>
            <a:r>
              <a:rPr lang="en-US" sz="1800" dirty="0" smtClean="0">
                <a:latin typeface="Calibri" pitchFamily="34" charset="0"/>
              </a:rPr>
              <a:t>Liquid </a:t>
            </a:r>
            <a:r>
              <a:rPr lang="en-US" sz="1800" dirty="0">
                <a:latin typeface="Calibri" pitchFamily="34" charset="0"/>
              </a:rPr>
              <a:t>Crystals, </a:t>
            </a:r>
            <a:r>
              <a:rPr lang="en-US" sz="1800" dirty="0" smtClean="0">
                <a:latin typeface="Calibri" pitchFamily="34" charset="0"/>
              </a:rPr>
              <a:t>DOI:</a:t>
            </a:r>
            <a:r>
              <a:rPr lang="el-GR" sz="1800" dirty="0" smtClean="0">
                <a:latin typeface="Calibri" pitchFamily="34" charset="0"/>
              </a:rPr>
              <a:t> </a:t>
            </a:r>
            <a:r>
              <a:rPr lang="en-US" sz="1800" dirty="0" smtClean="0">
                <a:latin typeface="Calibri" pitchFamily="34" charset="0"/>
              </a:rPr>
              <a:t>10.1080/02678292.2016.1145268</a:t>
            </a:r>
            <a:endParaRPr lang="el-GR" sz="1800" dirty="0" smtClean="0">
              <a:latin typeface="Calibri" pitchFamily="34" charset="0"/>
            </a:endParaRPr>
          </a:p>
          <a:p>
            <a:r>
              <a:rPr lang="en-US" sz="1800" dirty="0" err="1">
                <a:latin typeface="Calibri" pitchFamily="34" charset="0"/>
              </a:rPr>
              <a:t>Photoalignment</a:t>
            </a:r>
            <a:r>
              <a:rPr lang="en-US" sz="1800" dirty="0">
                <a:latin typeface="Calibri" pitchFamily="34" charset="0"/>
              </a:rPr>
              <a:t> of Liquid Crystals and </a:t>
            </a:r>
            <a:r>
              <a:rPr lang="el-GR" sz="1800" dirty="0" smtClean="0">
                <a:latin typeface="Calibri" pitchFamily="34" charset="0"/>
              </a:rPr>
              <a:t> </a:t>
            </a:r>
            <a:r>
              <a:rPr lang="en-US" sz="1800" dirty="0" smtClean="0">
                <a:latin typeface="Calibri" pitchFamily="34" charset="0"/>
              </a:rPr>
              <a:t>Development </a:t>
            </a:r>
            <a:r>
              <a:rPr lang="en-US" sz="1800" dirty="0">
                <a:latin typeface="Calibri" pitchFamily="34" charset="0"/>
              </a:rPr>
              <a:t>of Novel Glassy Liquid Crystals By </a:t>
            </a:r>
            <a:r>
              <a:rPr lang="en-US" sz="1800" dirty="0" err="1" smtClean="0">
                <a:latin typeface="Calibri" pitchFamily="34" charset="0"/>
              </a:rPr>
              <a:t>Chunki</a:t>
            </a:r>
            <a:r>
              <a:rPr lang="en-US" sz="1800" dirty="0" smtClean="0">
                <a:latin typeface="Calibri" pitchFamily="34" charset="0"/>
              </a:rPr>
              <a:t> </a:t>
            </a:r>
            <a:r>
              <a:rPr lang="en-US" sz="1800" dirty="0">
                <a:latin typeface="Calibri" pitchFamily="34" charset="0"/>
              </a:rPr>
              <a:t>Kim </a:t>
            </a:r>
            <a:r>
              <a:rPr lang="el-GR" sz="1800" dirty="0" smtClean="0">
                <a:latin typeface="Calibri" pitchFamily="34" charset="0"/>
              </a:rPr>
              <a:t>,</a:t>
            </a:r>
            <a:r>
              <a:rPr lang="en-US" sz="1800" dirty="0">
                <a:latin typeface="Calibri" pitchFamily="34" charset="0"/>
              </a:rPr>
              <a:t> Department of Chemical Engineering </a:t>
            </a:r>
            <a:r>
              <a:rPr lang="el-GR" sz="1800" dirty="0" smtClean="0">
                <a:latin typeface="Calibri" pitchFamily="34" charset="0"/>
              </a:rPr>
              <a:t> </a:t>
            </a:r>
            <a:r>
              <a:rPr lang="en-US" sz="1800" dirty="0" smtClean="0">
                <a:latin typeface="Calibri" pitchFamily="34" charset="0"/>
              </a:rPr>
              <a:t>The </a:t>
            </a:r>
            <a:r>
              <a:rPr lang="en-US" sz="1800" dirty="0">
                <a:latin typeface="Calibri" pitchFamily="34" charset="0"/>
              </a:rPr>
              <a:t>College </a:t>
            </a:r>
            <a:r>
              <a:rPr lang="el-GR" sz="1800" dirty="0" smtClean="0">
                <a:latin typeface="Calibri" pitchFamily="34" charset="0"/>
              </a:rPr>
              <a:t> </a:t>
            </a:r>
            <a:r>
              <a:rPr lang="en-US" sz="1800" dirty="0" smtClean="0">
                <a:latin typeface="Calibri" pitchFamily="34" charset="0"/>
              </a:rPr>
              <a:t>School </a:t>
            </a:r>
            <a:r>
              <a:rPr lang="en-US" sz="1800" dirty="0">
                <a:latin typeface="Calibri" pitchFamily="34" charset="0"/>
              </a:rPr>
              <a:t>of Engineering and Applied Sciences </a:t>
            </a:r>
            <a:r>
              <a:rPr lang="el-GR" sz="1800" dirty="0" smtClean="0">
                <a:latin typeface="Calibri" pitchFamily="34" charset="0"/>
              </a:rPr>
              <a:t> </a:t>
            </a:r>
            <a:r>
              <a:rPr lang="en-US" sz="1800" dirty="0" smtClean="0">
                <a:latin typeface="Calibri" pitchFamily="34" charset="0"/>
              </a:rPr>
              <a:t>University of</a:t>
            </a:r>
            <a:r>
              <a:rPr lang="el-GR" sz="1800" dirty="0" smtClean="0">
                <a:latin typeface="Calibri" pitchFamily="34" charset="0"/>
              </a:rPr>
              <a:t> </a:t>
            </a:r>
            <a:r>
              <a:rPr lang="en-US" sz="1800" dirty="0" smtClean="0">
                <a:latin typeface="Calibri" pitchFamily="34" charset="0"/>
              </a:rPr>
              <a:t>Rochester </a:t>
            </a:r>
            <a:r>
              <a:rPr lang="el-GR" sz="1800" dirty="0">
                <a:latin typeface="Calibri" pitchFamily="34" charset="0"/>
              </a:rPr>
              <a:t> </a:t>
            </a:r>
            <a:r>
              <a:rPr lang="en-US" sz="1800" dirty="0" smtClean="0">
                <a:latin typeface="Calibri" pitchFamily="34" charset="0"/>
              </a:rPr>
              <a:t>Rochester</a:t>
            </a:r>
            <a:r>
              <a:rPr lang="en-US" sz="1800" dirty="0">
                <a:latin typeface="Calibri" pitchFamily="34" charset="0"/>
              </a:rPr>
              <a:t>, New York </a:t>
            </a:r>
            <a:r>
              <a:rPr lang="el-GR" sz="1800" dirty="0" smtClean="0">
                <a:latin typeface="Calibri" pitchFamily="34" charset="0"/>
              </a:rPr>
              <a:t> </a:t>
            </a:r>
            <a:r>
              <a:rPr lang="en-US" sz="1800" dirty="0" smtClean="0">
                <a:latin typeface="Calibri" pitchFamily="34" charset="0"/>
              </a:rPr>
              <a:t>2008 </a:t>
            </a:r>
            <a:endParaRPr lang="el-GR" sz="1800" dirty="0" smtClean="0">
              <a:latin typeface="Calibri" pitchFamily="34" charset="0"/>
            </a:endParaRPr>
          </a:p>
          <a:p>
            <a:r>
              <a:rPr lang="en-US" sz="1800" dirty="0">
                <a:latin typeface="Calibri" pitchFamily="34" charset="0"/>
              </a:rPr>
              <a:t>https://</a:t>
            </a:r>
            <a:r>
              <a:rPr lang="en-US" sz="1800" dirty="0" smtClean="0">
                <a:latin typeface="Calibri" pitchFamily="34" charset="0"/>
              </a:rPr>
              <a:t>el.wikipedia.org</a:t>
            </a:r>
            <a:endParaRPr lang="el-GR" sz="1800" dirty="0" smtClean="0">
              <a:latin typeface="Calibri" pitchFamily="34" charset="0"/>
            </a:endParaRPr>
          </a:p>
          <a:p>
            <a:r>
              <a:rPr lang="en-US" sz="1800" dirty="0">
                <a:latin typeface="Calibri" pitchFamily="34" charset="0"/>
              </a:rPr>
              <a:t>http://</a:t>
            </a:r>
            <a:r>
              <a:rPr lang="en-US" sz="1800" dirty="0" smtClean="0">
                <a:latin typeface="Calibri" pitchFamily="34" charset="0"/>
              </a:rPr>
              <a:t>www.chem.auth.gr/content/organic_lab/ECoutouli/</a:t>
            </a:r>
            <a:endParaRPr lang="el-GR" sz="1800" dirty="0" smtClean="0">
              <a:latin typeface="Calibri" pitchFamily="34" charset="0"/>
            </a:endParaRPr>
          </a:p>
          <a:p>
            <a:r>
              <a:rPr lang="en-US" sz="1800" dirty="0">
                <a:latin typeface="Calibri" pitchFamily="34" charset="0"/>
              </a:rPr>
              <a:t>http://www.physics4u.gr/faq/lcd.html</a:t>
            </a:r>
          </a:p>
          <a:p>
            <a:r>
              <a:rPr lang="en-US" sz="1800" dirty="0">
                <a:latin typeface="Calibri" pitchFamily="34" charset="0"/>
              </a:rPr>
              <a:t>http://</a:t>
            </a:r>
            <a:r>
              <a:rPr lang="en-US" sz="1800" dirty="0" smtClean="0">
                <a:latin typeface="Calibri" pitchFamily="34" charset="0"/>
              </a:rPr>
              <a:t>www.ipet.gr/digitech2/index.php?option=com_content&amp;task=view&amp;id=94&amp;Itemid=2</a:t>
            </a:r>
            <a:endParaRPr lang="en-US" sz="1800" dirty="0">
              <a:latin typeface="Calibri" pitchFamily="34" charset="0"/>
            </a:endParaRPr>
          </a:p>
          <a:p>
            <a:endParaRPr lang="en-US" sz="1800" dirty="0"/>
          </a:p>
          <a:p>
            <a:endParaRPr lang="en-US" sz="1800" dirty="0"/>
          </a:p>
          <a:p>
            <a:endParaRPr lang="en-US" sz="1800" dirty="0">
              <a:latin typeface="Calibri" pitchFamily="34" charset="0"/>
            </a:endParaRPr>
          </a:p>
        </p:txBody>
      </p:sp>
    </p:spTree>
    <p:extLst>
      <p:ext uri="{BB962C8B-B14F-4D97-AF65-F5344CB8AC3E}">
        <p14:creationId xmlns:p14="http://schemas.microsoft.com/office/powerpoint/2010/main" val="86202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mages.slideplayer.gr/7/1970823/slides/slide_23.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781800" cy="6096000"/>
          </a:xfrm>
          <a:prstGeom prst="rect">
            <a:avLst/>
          </a:prstGeom>
          <a:noFill/>
          <a:ln>
            <a:noFill/>
          </a:ln>
        </p:spPr>
      </p:pic>
    </p:spTree>
    <p:extLst>
      <p:ext uri="{BB962C8B-B14F-4D97-AF65-F5344CB8AC3E}">
        <p14:creationId xmlns:p14="http://schemas.microsoft.com/office/powerpoint/2010/main" val="14062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pPr marL="82296" indent="0">
              <a:buNone/>
            </a:pPr>
            <a:endParaRPr lang="en-US" sz="2200" dirty="0" smtClean="0">
              <a:latin typeface="Calibri" pitchFamily="34" charset="0"/>
            </a:endParaRPr>
          </a:p>
          <a:p>
            <a:pPr marL="82296" indent="0">
              <a:buNone/>
            </a:pPr>
            <a:r>
              <a:rPr lang="el-GR" sz="2200" b="1" dirty="0" smtClean="0">
                <a:latin typeface="Calibri" pitchFamily="34" charset="0"/>
              </a:rPr>
              <a:t>1962 </a:t>
            </a:r>
            <a:r>
              <a:rPr lang="el-GR" sz="2200" dirty="0" smtClean="0">
                <a:latin typeface="Calibri" pitchFamily="34" charset="0"/>
                <a:sym typeface="Wingdings" pitchFamily="2" charset="2"/>
              </a:rPr>
              <a:t> </a:t>
            </a:r>
            <a:r>
              <a:rPr lang="el-GR" sz="2200" dirty="0" smtClean="0">
                <a:latin typeface="Calibri" pitchFamily="34" charset="0"/>
              </a:rPr>
              <a:t>Η </a:t>
            </a:r>
            <a:r>
              <a:rPr lang="el-GR" sz="2200" dirty="0">
                <a:latin typeface="Calibri" pitchFamily="34" charset="0"/>
              </a:rPr>
              <a:t>σύνθεση όμως και η μελέτη της </a:t>
            </a:r>
            <a:endParaRPr lang="en-US" sz="2200" dirty="0" smtClean="0">
              <a:latin typeface="Calibri" pitchFamily="34" charset="0"/>
            </a:endParaRPr>
          </a:p>
          <a:p>
            <a:pPr marL="82296" indent="0">
              <a:buNone/>
            </a:pPr>
            <a:r>
              <a:rPr lang="el-GR" sz="2200" dirty="0" smtClean="0">
                <a:latin typeface="Calibri" pitchFamily="34" charset="0"/>
              </a:rPr>
              <a:t>4-μεθοξυβενζυλιδενο-4’- </a:t>
            </a:r>
            <a:r>
              <a:rPr lang="el-GR" sz="2200" dirty="0" err="1">
                <a:latin typeface="Calibri" pitchFamily="34" charset="0"/>
              </a:rPr>
              <a:t>βουτυλοανιλίνης</a:t>
            </a:r>
            <a:r>
              <a:rPr lang="el-GR" sz="2200" dirty="0">
                <a:latin typeface="Calibri" pitchFamily="34" charset="0"/>
              </a:rPr>
              <a:t> (ΜΒΒΑ),  της πρώτης ένωσης που παρουσίαζε ιδιότητες υγρού κρυστάλλου σε θερμοκρασία </a:t>
            </a:r>
            <a:r>
              <a:rPr lang="el-GR" sz="2200" dirty="0" smtClean="0">
                <a:latin typeface="Calibri" pitchFamily="34" charset="0"/>
              </a:rPr>
              <a:t>δωματίου,  </a:t>
            </a:r>
            <a:r>
              <a:rPr lang="el-GR" sz="2200" dirty="0">
                <a:latin typeface="Calibri" pitchFamily="34" charset="0"/>
              </a:rPr>
              <a:t>άνοιξε το δρόμο στη χρήση των υγρών κρυστάλλων στις οθόνες. </a:t>
            </a:r>
            <a:endParaRPr lang="en-US" sz="2200" dirty="0">
              <a:latin typeface="Calibri" pitchFamily="34" charset="0"/>
            </a:endParaRPr>
          </a:p>
          <a:p>
            <a:pPr marL="82296" indent="0">
              <a:buNone/>
            </a:pPr>
            <a:endParaRPr lang="en-US" sz="2200" dirty="0" smtClean="0">
              <a:latin typeface="Calibri" pitchFamily="34" charset="0"/>
            </a:endParaRPr>
          </a:p>
          <a:p>
            <a:pPr marL="82296" indent="0">
              <a:buNone/>
            </a:pPr>
            <a:endParaRPr lang="el-GR" sz="2200" dirty="0" smtClean="0">
              <a:latin typeface="Calibri" pitchFamily="34" charset="0"/>
            </a:endParaRPr>
          </a:p>
          <a:p>
            <a:pPr marL="82296" indent="0">
              <a:buNone/>
            </a:pPr>
            <a:r>
              <a:rPr lang="el-GR" sz="2200" b="1" dirty="0" smtClean="0">
                <a:latin typeface="Calibri" pitchFamily="34" charset="0"/>
              </a:rPr>
              <a:t>Μετά από 100 χρόνια </a:t>
            </a:r>
            <a:r>
              <a:rPr lang="el-GR" sz="2200" dirty="0" smtClean="0">
                <a:latin typeface="Calibri" pitchFamily="34" charset="0"/>
                <a:sym typeface="Wingdings" pitchFamily="2" charset="2"/>
              </a:rPr>
              <a:t></a:t>
            </a:r>
            <a:r>
              <a:rPr lang="el-GR" sz="2200" dirty="0" smtClean="0">
                <a:latin typeface="Calibri" pitchFamily="34" charset="0"/>
              </a:rPr>
              <a:t> </a:t>
            </a:r>
            <a:r>
              <a:rPr lang="el-GR" sz="2200" dirty="0">
                <a:latin typeface="Calibri" pitchFamily="34" charset="0"/>
              </a:rPr>
              <a:t>η νέα αυτή κατάσταση της ύλης θα ήταν ένα από τα βασικά στοιχεία του τεχνολογικού πολιτισμού </a:t>
            </a:r>
            <a:r>
              <a:rPr lang="el-GR" sz="2200" dirty="0" smtClean="0">
                <a:latin typeface="Calibri" pitchFamily="34" charset="0"/>
              </a:rPr>
              <a:t>μας</a:t>
            </a:r>
            <a:r>
              <a:rPr lang="en-US" sz="2200" dirty="0">
                <a:latin typeface="Calibri" pitchFamily="34" charset="0"/>
              </a:rPr>
              <a:t>.</a:t>
            </a:r>
            <a:endParaRPr lang="el-GR" sz="2200" dirty="0"/>
          </a:p>
        </p:txBody>
      </p:sp>
    </p:spTree>
    <p:extLst>
      <p:ext uri="{BB962C8B-B14F-4D97-AF65-F5344CB8AC3E}">
        <p14:creationId xmlns:p14="http://schemas.microsoft.com/office/powerpoint/2010/main" val="203313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Autofit/>
          </a:bodyPr>
          <a:lstStyle/>
          <a:p>
            <a:pPr algn="ctr"/>
            <a:r>
              <a:rPr lang="el-GR" sz="3500" dirty="0">
                <a:latin typeface="Calibri" pitchFamily="34" charset="0"/>
              </a:rPr>
              <a:t>Οξύμωρο σχήμα </a:t>
            </a:r>
            <a:r>
              <a:rPr lang="el-GR" sz="3500" i="1" dirty="0">
                <a:latin typeface="Calibri" pitchFamily="34" charset="0"/>
              </a:rPr>
              <a:t>υγρός </a:t>
            </a:r>
            <a:r>
              <a:rPr lang="el-GR" sz="3500" i="1" dirty="0" smtClean="0">
                <a:latin typeface="Calibri" pitchFamily="34" charset="0"/>
              </a:rPr>
              <a:t>κρύσταλλος</a:t>
            </a:r>
            <a:r>
              <a:rPr lang="en-US" sz="3500" dirty="0">
                <a:latin typeface="Calibri" pitchFamily="34" charset="0"/>
              </a:rPr>
              <a:t/>
            </a:r>
            <a:br>
              <a:rPr lang="en-US" sz="3500" dirty="0">
                <a:latin typeface="Calibri" pitchFamily="34" charset="0"/>
              </a:rPr>
            </a:br>
            <a:endParaRPr lang="en-US" sz="3500" dirty="0">
              <a:latin typeface="Calibri" pitchFamily="34" charset="0"/>
            </a:endParaRPr>
          </a:p>
        </p:txBody>
      </p:sp>
      <p:sp>
        <p:nvSpPr>
          <p:cNvPr id="3" name="Content Placeholder 2"/>
          <p:cNvSpPr>
            <a:spLocks noGrp="1"/>
          </p:cNvSpPr>
          <p:nvPr>
            <p:ph idx="1"/>
          </p:nvPr>
        </p:nvSpPr>
        <p:spPr>
          <a:xfrm>
            <a:off x="1113905" y="832660"/>
            <a:ext cx="7498080" cy="5334000"/>
          </a:xfrm>
        </p:spPr>
        <p:txBody>
          <a:bodyPr>
            <a:normAutofit/>
          </a:bodyPr>
          <a:lstStyle/>
          <a:p>
            <a:r>
              <a:rPr lang="el-GR" sz="2200" b="1" dirty="0" smtClean="0">
                <a:latin typeface="Calibri" pitchFamily="34" charset="0"/>
              </a:rPr>
              <a:t>Τρείς καταστάσεις της ύλης</a:t>
            </a:r>
          </a:p>
          <a:p>
            <a:endParaRPr lang="el-GR" sz="2200" dirty="0" smtClean="0">
              <a:latin typeface="Calibri" pitchFamily="34" charset="0"/>
            </a:endParaRPr>
          </a:p>
          <a:p>
            <a:pPr marL="82296" indent="0">
              <a:buNone/>
            </a:pPr>
            <a:r>
              <a:rPr lang="el-GR" sz="2200" dirty="0">
                <a:latin typeface="Calibri" pitchFamily="34" charset="0"/>
              </a:rPr>
              <a:t> </a:t>
            </a:r>
          </a:p>
          <a:p>
            <a:pPr marL="82296" indent="0">
              <a:buNone/>
            </a:pPr>
            <a:r>
              <a:rPr lang="el-GR" sz="2200" dirty="0" smtClean="0">
                <a:latin typeface="Calibri" pitchFamily="34" charset="0"/>
              </a:rPr>
              <a:t>     </a:t>
            </a:r>
            <a:r>
              <a:rPr lang="el-GR" sz="2200" i="1" dirty="0" smtClean="0">
                <a:latin typeface="Calibri" pitchFamily="34" charset="0"/>
              </a:rPr>
              <a:t>Στερεή          Υγρή          Αέρια</a:t>
            </a:r>
          </a:p>
          <a:p>
            <a:pPr marL="82296" indent="0">
              <a:buNone/>
            </a:pPr>
            <a:endParaRPr lang="el-GR" sz="2200" dirty="0">
              <a:latin typeface="Calibri" pitchFamily="34" charset="0"/>
            </a:endParaRPr>
          </a:p>
          <a:p>
            <a:pPr marL="82296" indent="0">
              <a:buNone/>
            </a:pPr>
            <a:r>
              <a:rPr lang="el-GR" sz="2200" b="1" i="1" dirty="0" smtClean="0">
                <a:latin typeface="Calibri" pitchFamily="34" charset="0"/>
              </a:rPr>
              <a:t>ΥΓΡΟΙ ΚΡΥΣΤΑΛΛΟΙ </a:t>
            </a:r>
            <a:r>
              <a:rPr lang="el-GR" sz="2200" dirty="0" smtClean="0">
                <a:latin typeface="Calibri" pitchFamily="34" charset="0"/>
                <a:sym typeface="Wingdings" pitchFamily="2" charset="2"/>
              </a:rPr>
              <a:t></a:t>
            </a:r>
            <a:r>
              <a:rPr lang="el-GR" sz="2200" dirty="0" smtClean="0">
                <a:latin typeface="Calibri" pitchFamily="34" charset="0"/>
              </a:rPr>
              <a:t> 4</a:t>
            </a:r>
            <a:r>
              <a:rPr lang="el-GR" sz="2200" baseline="30000" dirty="0" smtClean="0">
                <a:latin typeface="Calibri" pitchFamily="34" charset="0"/>
              </a:rPr>
              <a:t>η</a:t>
            </a:r>
            <a:r>
              <a:rPr lang="el-GR" sz="2200" dirty="0" smtClean="0">
                <a:latin typeface="Calibri" pitchFamily="34" charset="0"/>
              </a:rPr>
              <a:t> κατάσταση της ύλης </a:t>
            </a:r>
            <a:r>
              <a:rPr lang="en-US" sz="2200" dirty="0" smtClean="0">
                <a:latin typeface="Calibri" pitchFamily="34" charset="0"/>
              </a:rPr>
              <a:t>;;;</a:t>
            </a:r>
          </a:p>
          <a:p>
            <a:pPr marL="82296" indent="0">
              <a:buNone/>
            </a:pPr>
            <a:endParaRPr lang="en-US" sz="2200" dirty="0" smtClean="0">
              <a:latin typeface="Calibri" pitchFamily="34" charset="0"/>
            </a:endParaRPr>
          </a:p>
          <a:p>
            <a:pPr marL="82296" indent="0">
              <a:buNone/>
            </a:pPr>
            <a:r>
              <a:rPr lang="el-GR" sz="2000" dirty="0" smtClean="0">
                <a:latin typeface="Calibri" pitchFamily="34" charset="0"/>
              </a:rPr>
              <a:t>Έχει </a:t>
            </a:r>
            <a:r>
              <a:rPr lang="el-GR" sz="2000" dirty="0">
                <a:latin typeface="Calibri" pitchFamily="34" charset="0"/>
              </a:rPr>
              <a:t>εν μέρει τις ιδιότητες του στερεού και εν μέρει τις ιδιότητες του </a:t>
            </a:r>
            <a:r>
              <a:rPr lang="el-GR" sz="2000" dirty="0" smtClean="0">
                <a:latin typeface="Calibri" pitchFamily="34" charset="0"/>
              </a:rPr>
              <a:t>υγρού.</a:t>
            </a:r>
          </a:p>
          <a:p>
            <a:pPr marL="82296" indent="0">
              <a:buNone/>
            </a:pPr>
            <a:r>
              <a:rPr lang="el-GR" sz="2000" dirty="0">
                <a:latin typeface="Calibri" pitchFamily="34" charset="0"/>
              </a:rPr>
              <a:t>Τ</a:t>
            </a:r>
            <a:r>
              <a:rPr lang="el-GR" sz="2000" dirty="0" smtClean="0">
                <a:latin typeface="Calibri" pitchFamily="34" charset="0"/>
              </a:rPr>
              <a:t>α </a:t>
            </a:r>
            <a:r>
              <a:rPr lang="el-GR" sz="2000" dirty="0">
                <a:latin typeface="Calibri" pitchFamily="34" charset="0"/>
              </a:rPr>
              <a:t>μόριά τους είναι στραμμένα προς την ίδια διεύθυνση όπως σ' ένα στερεό, αλλά επίσης μετακινούνται σε διαφορετικές θέσεις του υλικού όπως σ' ένα υγρό. </a:t>
            </a:r>
            <a:endParaRPr lang="en-US" sz="2000" dirty="0">
              <a:latin typeface="Calibri" pitchFamily="34" charset="0"/>
            </a:endParaRPr>
          </a:p>
        </p:txBody>
      </p:sp>
      <p:sp>
        <p:nvSpPr>
          <p:cNvPr id="4" name="Down Arrow 3"/>
          <p:cNvSpPr/>
          <p:nvPr/>
        </p:nvSpPr>
        <p:spPr>
          <a:xfrm>
            <a:off x="2133600" y="1489364"/>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352800" y="1489364"/>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58145" y="1489364"/>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438400" y="3442855"/>
            <a:ext cx="207818" cy="367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05400"/>
            <a:ext cx="2559628" cy="127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0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barn(inVertical)">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dirty="0" smtClean="0">
                <a:latin typeface="Calibri" pitchFamily="34" charset="0"/>
              </a:rPr>
              <a:t>Κατηγορίες Υγρών Κρυστάλλων</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pPr marL="82296" indent="0">
              <a:buNone/>
            </a:pPr>
            <a:r>
              <a:rPr lang="el-GR" sz="2200" dirty="0" smtClean="0">
                <a:latin typeface="Calibri" pitchFamily="34" charset="0"/>
              </a:rPr>
              <a:t>Τα πιο </a:t>
            </a:r>
            <a:r>
              <a:rPr lang="el-GR" sz="2200" dirty="0">
                <a:latin typeface="Calibri" pitchFamily="34" charset="0"/>
              </a:rPr>
              <a:t>πολλά μόρια των υγρών κρυστάλλων είναι </a:t>
            </a:r>
            <a:r>
              <a:rPr lang="el-GR" sz="2200" dirty="0" err="1">
                <a:latin typeface="Calibri" pitchFamily="34" charset="0"/>
              </a:rPr>
              <a:t>ραβδόμορφα</a:t>
            </a:r>
            <a:r>
              <a:rPr lang="el-GR" sz="2200" dirty="0">
                <a:latin typeface="Calibri" pitchFamily="34" charset="0"/>
              </a:rPr>
              <a:t> και διακρίνονται σε </a:t>
            </a:r>
            <a:r>
              <a:rPr lang="el-GR" sz="2200" b="1" dirty="0">
                <a:latin typeface="Calibri" pitchFamily="34" charset="0"/>
              </a:rPr>
              <a:t>θερμοτροπικά</a:t>
            </a:r>
            <a:r>
              <a:rPr lang="el-GR" sz="2200" dirty="0">
                <a:latin typeface="Calibri" pitchFamily="34" charset="0"/>
              </a:rPr>
              <a:t> και </a:t>
            </a:r>
            <a:r>
              <a:rPr lang="el-GR" sz="2200" b="1" dirty="0" err="1">
                <a:latin typeface="Calibri" pitchFamily="34" charset="0"/>
              </a:rPr>
              <a:t>λυοτροπικά</a:t>
            </a:r>
            <a:r>
              <a:rPr lang="el-GR" sz="2200" dirty="0">
                <a:latin typeface="Calibri" pitchFamily="34" charset="0"/>
              </a:rPr>
              <a:t>. </a:t>
            </a:r>
          </a:p>
          <a:p>
            <a:pPr marL="82296" indent="0">
              <a:buNone/>
            </a:pPr>
            <a:r>
              <a:rPr lang="el-GR" sz="2200" b="1" i="1" u="sng" dirty="0" smtClean="0">
                <a:latin typeface="Calibri" pitchFamily="34" charset="0"/>
              </a:rPr>
              <a:t>Θερμοτροπικοί υγροί κρύσταλλοι</a:t>
            </a:r>
            <a:r>
              <a:rPr lang="en-US" sz="2200" b="1" i="1" u="sng" dirty="0" smtClean="0">
                <a:latin typeface="Calibri" pitchFamily="34" charset="0"/>
              </a:rPr>
              <a:t>:</a:t>
            </a:r>
            <a:endParaRPr lang="el-GR" sz="2200" b="1" i="1" u="sng" dirty="0" smtClean="0">
              <a:latin typeface="Calibri" pitchFamily="34" charset="0"/>
            </a:endParaRPr>
          </a:p>
          <a:p>
            <a:pPr marL="82296" indent="0">
              <a:buNone/>
            </a:pPr>
            <a:r>
              <a:rPr lang="el-GR" sz="2200" dirty="0" smtClean="0">
                <a:latin typeface="Calibri" pitchFamily="34" charset="0"/>
              </a:rPr>
              <a:t>Αντιδρούν </a:t>
            </a:r>
            <a:r>
              <a:rPr lang="el-GR" sz="2200" dirty="0">
                <a:latin typeface="Calibri" pitchFamily="34" charset="0"/>
              </a:rPr>
              <a:t>σε μεταβολές της θερμοκρασίας ή μερικές φορές της πίεσης</a:t>
            </a:r>
            <a:r>
              <a:rPr lang="el-GR" sz="2200" dirty="0" smtClean="0">
                <a:latin typeface="Calibri" pitchFamily="34" charset="0"/>
              </a:rPr>
              <a:t>.</a:t>
            </a:r>
          </a:p>
          <a:p>
            <a:pPr>
              <a:buFont typeface="Wingdings" pitchFamily="2" charset="2"/>
              <a:buChar char="v"/>
            </a:pPr>
            <a:r>
              <a:rPr lang="el-GR" sz="2200" i="1" dirty="0" smtClean="0">
                <a:latin typeface="Calibri" pitchFamily="34" charset="0"/>
              </a:rPr>
              <a:t>Ισοτροπικοί </a:t>
            </a:r>
            <a:r>
              <a:rPr lang="el-GR" sz="2200" b="1" dirty="0" smtClean="0">
                <a:latin typeface="Calibri" pitchFamily="34" charset="0"/>
                <a:sym typeface="Wingdings" pitchFamily="2" charset="2"/>
              </a:rPr>
              <a:t> </a:t>
            </a:r>
            <a:r>
              <a:rPr lang="el-GR" sz="2200" dirty="0" smtClean="0">
                <a:latin typeface="Calibri" pitchFamily="34" charset="0"/>
                <a:sym typeface="Wingdings" pitchFamily="2" charset="2"/>
              </a:rPr>
              <a:t>μόρια με τυχαία διάταξη</a:t>
            </a:r>
            <a:endParaRPr lang="el-GR" sz="2200" dirty="0">
              <a:latin typeface="Calibri" pitchFamily="34" charset="0"/>
            </a:endParaRPr>
          </a:p>
          <a:p>
            <a:pPr>
              <a:buFont typeface="Wingdings" pitchFamily="2" charset="2"/>
              <a:buChar char="v"/>
            </a:pPr>
            <a:r>
              <a:rPr lang="el-GR" sz="2200" i="1" dirty="0" smtClean="0">
                <a:latin typeface="Calibri" pitchFamily="34" charset="0"/>
              </a:rPr>
              <a:t>Νηματοειδείς</a:t>
            </a:r>
            <a:r>
              <a:rPr lang="el-GR" sz="2200" b="1" dirty="0" smtClean="0">
                <a:latin typeface="Calibri" pitchFamily="34" charset="0"/>
              </a:rPr>
              <a:t> </a:t>
            </a:r>
            <a:r>
              <a:rPr lang="el-GR" sz="2200" b="1" dirty="0" smtClean="0">
                <a:latin typeface="Calibri" pitchFamily="34" charset="0"/>
                <a:sym typeface="Wingdings" pitchFamily="2" charset="2"/>
              </a:rPr>
              <a:t> </a:t>
            </a:r>
            <a:r>
              <a:rPr lang="el-GR" sz="2200" dirty="0" smtClean="0">
                <a:latin typeface="Calibri" pitchFamily="34" charset="0"/>
                <a:sym typeface="Wingdings" pitchFamily="2" charset="2"/>
              </a:rPr>
              <a:t>μόρια με συγκεκριμένη διάταξη</a:t>
            </a:r>
          </a:p>
          <a:p>
            <a:pPr marL="82296" indent="0">
              <a:buNone/>
            </a:pPr>
            <a:r>
              <a:rPr lang="el-GR" sz="2200" b="1" i="1" u="sng" dirty="0" err="1" smtClean="0">
                <a:latin typeface="Calibri" pitchFamily="34" charset="0"/>
                <a:sym typeface="Wingdings" pitchFamily="2" charset="2"/>
              </a:rPr>
              <a:t>Λυοτροπικοί</a:t>
            </a:r>
            <a:r>
              <a:rPr lang="el-GR" sz="2200" b="1" i="1" u="sng" dirty="0" smtClean="0">
                <a:latin typeface="Calibri" pitchFamily="34" charset="0"/>
                <a:sym typeface="Wingdings" pitchFamily="2" charset="2"/>
              </a:rPr>
              <a:t> υγροί κρύσταλλοι</a:t>
            </a:r>
            <a:r>
              <a:rPr lang="en-US" sz="2200" b="1" i="1" u="sng" dirty="0" smtClean="0">
                <a:latin typeface="Calibri" pitchFamily="34" charset="0"/>
                <a:sym typeface="Wingdings" pitchFamily="2" charset="2"/>
              </a:rPr>
              <a:t>:</a:t>
            </a:r>
            <a:endParaRPr lang="el-GR" sz="2200" b="1" i="1" u="sng" dirty="0" smtClean="0">
              <a:latin typeface="Calibri" pitchFamily="34" charset="0"/>
              <a:sym typeface="Wingdings" pitchFamily="2" charset="2"/>
            </a:endParaRPr>
          </a:p>
          <a:p>
            <a:pPr marL="82296" indent="0">
              <a:buNone/>
            </a:pPr>
            <a:r>
              <a:rPr lang="el-GR" sz="2200" dirty="0" smtClean="0">
                <a:latin typeface="Calibri" pitchFamily="34" charset="0"/>
              </a:rPr>
              <a:t>Χρήση στη </a:t>
            </a:r>
            <a:r>
              <a:rPr lang="el-GR" sz="2200" dirty="0">
                <a:latin typeface="Calibri" pitchFamily="34" charset="0"/>
              </a:rPr>
              <a:t>βιομηχανία καθαριστικών και </a:t>
            </a:r>
            <a:r>
              <a:rPr lang="el-GR" sz="2200" dirty="0" smtClean="0">
                <a:latin typeface="Calibri" pitchFamily="34" charset="0"/>
              </a:rPr>
              <a:t>σαπουνιών. </a:t>
            </a:r>
            <a:r>
              <a:rPr lang="el-GR" sz="2200" dirty="0">
                <a:latin typeface="Calibri" pitchFamily="34" charset="0"/>
              </a:rPr>
              <a:t>Ε</a:t>
            </a:r>
            <a:r>
              <a:rPr lang="el-GR" sz="2200" dirty="0" smtClean="0">
                <a:latin typeface="Calibri" pitchFamily="34" charset="0"/>
              </a:rPr>
              <a:t>ξαρτάται </a:t>
            </a:r>
            <a:r>
              <a:rPr lang="el-GR" sz="2200" dirty="0">
                <a:latin typeface="Calibri" pitchFamily="34" charset="0"/>
              </a:rPr>
              <a:t>από τον τύπο του διαλύτη μέσα στον οποίο είναι διαλυμένοι. </a:t>
            </a:r>
            <a:endParaRPr lang="en-US" sz="2200" b="1" i="1" u="sng" dirty="0">
              <a:latin typeface="Calibri" pitchFamily="34" charset="0"/>
            </a:endParaRPr>
          </a:p>
        </p:txBody>
      </p:sp>
    </p:spTree>
    <p:extLst>
      <p:ext uri="{BB962C8B-B14F-4D97-AF65-F5344CB8AC3E}">
        <p14:creationId xmlns:p14="http://schemas.microsoft.com/office/powerpoint/2010/main" val="164880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500" dirty="0" smtClean="0">
                <a:latin typeface="Calibri" pitchFamily="34" charset="0"/>
              </a:rPr>
              <a:t>Νηματική φάση</a:t>
            </a:r>
            <a:endParaRPr lang="en-US" sz="3500" dirty="0">
              <a:latin typeface="Calibri" pitchFamily="34" charset="0"/>
            </a:endParaRPr>
          </a:p>
        </p:txBody>
      </p:sp>
      <p:sp>
        <p:nvSpPr>
          <p:cNvPr id="3" name="Content Placeholder 2"/>
          <p:cNvSpPr>
            <a:spLocks noGrp="1"/>
          </p:cNvSpPr>
          <p:nvPr>
            <p:ph idx="1"/>
          </p:nvPr>
        </p:nvSpPr>
        <p:spPr/>
        <p:txBody>
          <a:bodyPr>
            <a:normAutofit/>
          </a:bodyPr>
          <a:lstStyle/>
          <a:p>
            <a:r>
              <a:rPr lang="el-GR" sz="2200" dirty="0">
                <a:latin typeface="Calibri" pitchFamily="34" charset="0"/>
              </a:rPr>
              <a:t>Τ</a:t>
            </a:r>
            <a:r>
              <a:rPr lang="el-GR" sz="2200" dirty="0" smtClean="0">
                <a:latin typeface="Calibri" pitchFamily="34" charset="0"/>
              </a:rPr>
              <a:t>α μόρια διευθετούνται παράλληλα ως προς ένα κοινό άξονα. Αποτέλεσμα </a:t>
            </a:r>
            <a:r>
              <a:rPr lang="el-GR" sz="2200" dirty="0">
                <a:latin typeface="Calibri" pitchFamily="34" charset="0"/>
              </a:rPr>
              <a:t>της δομής αυτής είναι ότι οι νηματικοί υγροί κρύσταλλοι είναι </a:t>
            </a:r>
            <a:r>
              <a:rPr lang="el-GR" sz="2200" dirty="0" err="1">
                <a:latin typeface="Calibri" pitchFamily="34" charset="0"/>
              </a:rPr>
              <a:t>μονοαξονικοί</a:t>
            </a:r>
            <a:r>
              <a:rPr lang="el-GR" sz="2200" dirty="0">
                <a:latin typeface="Calibri" pitchFamily="34" charset="0"/>
              </a:rPr>
              <a:t> ως προς όλες τις φυσικές τους </a:t>
            </a:r>
            <a:r>
              <a:rPr lang="el-GR" sz="2200" dirty="0" smtClean="0">
                <a:latin typeface="Calibri" pitchFamily="34" charset="0"/>
              </a:rPr>
              <a:t>ιδιότητες.</a:t>
            </a:r>
            <a:r>
              <a:rPr lang="en-US" sz="2200" dirty="0" smtClean="0">
                <a:latin typeface="Calibri" pitchFamily="34" charset="0"/>
              </a:rPr>
              <a:t> </a:t>
            </a:r>
            <a:r>
              <a:rPr lang="el-GR" sz="2200" dirty="0" smtClean="0">
                <a:latin typeface="Calibri" pitchFamily="34" charset="0"/>
              </a:rPr>
              <a:t>Ο </a:t>
            </a:r>
            <a:r>
              <a:rPr lang="el-GR" sz="2200" dirty="0">
                <a:latin typeface="Calibri" pitchFamily="34" charset="0"/>
              </a:rPr>
              <a:t>άξονας συμμετρίας ταυτίζεται με την παράλληλη διεύθυνση της φάσης. </a:t>
            </a:r>
            <a:endParaRPr lang="en-US" sz="2200" dirty="0">
              <a:latin typeface="Calibri" pitchFamily="34" charset="0"/>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055" y="3200400"/>
            <a:ext cx="4267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3546" y="5921952"/>
            <a:ext cx="6109854" cy="600164"/>
          </a:xfrm>
          <a:prstGeom prst="rect">
            <a:avLst/>
          </a:prstGeom>
          <a:noFill/>
        </p:spPr>
        <p:txBody>
          <a:bodyPr wrap="square" rtlCol="0">
            <a:spAutoFit/>
          </a:bodyPr>
          <a:lstStyle/>
          <a:p>
            <a:r>
              <a:rPr lang="el-GR" sz="1500" dirty="0">
                <a:latin typeface="Calibri" pitchFamily="34" charset="0"/>
              </a:rPr>
              <a:t>Διάταξη μορίων στη νηματική φάση και εικόνα στο πολωτικό μικροσκόπιο. </a:t>
            </a:r>
            <a:endParaRPr lang="en-US" sz="1500" dirty="0">
              <a:latin typeface="Calibri" pitchFamily="34" charset="0"/>
            </a:endParaRPr>
          </a:p>
          <a:p>
            <a:endParaRPr lang="en-US" dirty="0"/>
          </a:p>
        </p:txBody>
      </p:sp>
    </p:spTree>
    <p:extLst>
      <p:ext uri="{BB962C8B-B14F-4D97-AF65-F5344CB8AC3E}">
        <p14:creationId xmlns:p14="http://schemas.microsoft.com/office/powerpoint/2010/main" val="200228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500" dirty="0" smtClean="0">
                <a:latin typeface="Calibri" pitchFamily="34" charset="0"/>
              </a:rPr>
              <a:t>Ενδιάμεση κατάσταση</a:t>
            </a:r>
            <a:endParaRPr lang="en-US" sz="3500" dirty="0">
              <a:latin typeface="Calibri" pitchFamily="34" charset="0"/>
            </a:endParaRPr>
          </a:p>
        </p:txBody>
      </p:sp>
      <p:sp>
        <p:nvSpPr>
          <p:cNvPr id="3" name="Content Placeholder 2"/>
          <p:cNvSpPr>
            <a:spLocks noGrp="1"/>
          </p:cNvSpPr>
          <p:nvPr>
            <p:ph idx="1"/>
          </p:nvPr>
        </p:nvSpPr>
        <p:spPr/>
        <p:txBody>
          <a:bodyPr>
            <a:normAutofit fontScale="92500" lnSpcReduction="20000"/>
          </a:bodyPr>
          <a:lstStyle/>
          <a:p>
            <a:pPr marL="82296" indent="0">
              <a:buNone/>
            </a:pPr>
            <a:r>
              <a:rPr lang="el-GR" sz="2400" b="1" dirty="0">
                <a:latin typeface="Calibri" pitchFamily="34" charset="0"/>
              </a:rPr>
              <a:t>Υ</a:t>
            </a:r>
            <a:r>
              <a:rPr lang="el-GR" sz="2400" b="1" dirty="0" smtClean="0">
                <a:latin typeface="Calibri" pitchFamily="34" charset="0"/>
              </a:rPr>
              <a:t>γροί </a:t>
            </a:r>
            <a:r>
              <a:rPr lang="el-GR" sz="2400" b="1" dirty="0">
                <a:latin typeface="Calibri" pitchFamily="34" charset="0"/>
              </a:rPr>
              <a:t>κρύσταλλοι </a:t>
            </a:r>
            <a:r>
              <a:rPr lang="en-US" sz="2400" dirty="0" smtClean="0">
                <a:latin typeface="Calibri" pitchFamily="34" charset="0"/>
                <a:sym typeface="Wingdings" pitchFamily="2" charset="2"/>
              </a:rPr>
              <a:t></a:t>
            </a:r>
          </a:p>
          <a:p>
            <a:pPr marL="82296" indent="0">
              <a:buNone/>
            </a:pPr>
            <a:endParaRPr lang="en-US" sz="2400" dirty="0">
              <a:latin typeface="Calibri" pitchFamily="34" charset="0"/>
              <a:sym typeface="Wingdings" pitchFamily="2" charset="2"/>
            </a:endParaRPr>
          </a:p>
          <a:p>
            <a:pPr marL="82296" indent="0">
              <a:buNone/>
            </a:pPr>
            <a:endParaRPr lang="el-GR" sz="2400" dirty="0">
              <a:latin typeface="Calibri" pitchFamily="34" charset="0"/>
              <a:sym typeface="Wingdings" pitchFamily="2" charset="2"/>
            </a:endParaRPr>
          </a:p>
          <a:p>
            <a:pPr marL="82296" indent="0">
              <a:buNone/>
            </a:pPr>
            <a:endParaRPr lang="en-US" sz="2400" dirty="0" smtClean="0">
              <a:latin typeface="Calibri" pitchFamily="34" charset="0"/>
              <a:sym typeface="Wingdings" pitchFamily="2" charset="2"/>
            </a:endParaRPr>
          </a:p>
          <a:p>
            <a:pPr marL="82296" indent="0">
              <a:buNone/>
            </a:pPr>
            <a:r>
              <a:rPr lang="el-GR" sz="2400" b="1" dirty="0">
                <a:latin typeface="Calibri" pitchFamily="34" charset="0"/>
              </a:rPr>
              <a:t>Χ</a:t>
            </a:r>
            <a:r>
              <a:rPr lang="el-GR" sz="2400" b="1" dirty="0" smtClean="0">
                <a:latin typeface="Calibri" pitchFamily="34" charset="0"/>
              </a:rPr>
              <a:t>αμηλές &amp; υψηλές θερμοκρασίες </a:t>
            </a:r>
            <a:r>
              <a:rPr lang="el-GR" sz="2400" dirty="0" smtClean="0">
                <a:latin typeface="Calibri" pitchFamily="34" charset="0"/>
                <a:sym typeface="Wingdings" pitchFamily="2" charset="2"/>
              </a:rPr>
              <a:t> </a:t>
            </a:r>
            <a:r>
              <a:rPr lang="el-GR" sz="2400" dirty="0" smtClean="0">
                <a:latin typeface="Calibri" pitchFamily="34" charset="0"/>
              </a:rPr>
              <a:t>δεν </a:t>
            </a:r>
            <a:r>
              <a:rPr lang="el-GR" sz="2400" dirty="0">
                <a:latin typeface="Calibri" pitchFamily="34" charset="0"/>
              </a:rPr>
              <a:t>έχουν κανένα τεχνολογικό </a:t>
            </a:r>
            <a:r>
              <a:rPr lang="el-GR" sz="2400" dirty="0" smtClean="0">
                <a:latin typeface="Calibri" pitchFamily="34" charset="0"/>
              </a:rPr>
              <a:t>ενδιαφέρον.</a:t>
            </a:r>
          </a:p>
          <a:p>
            <a:pPr marL="82296" indent="0">
              <a:buNone/>
            </a:pPr>
            <a:endParaRPr lang="el-GR" sz="2400" dirty="0">
              <a:latin typeface="Calibri" pitchFamily="34" charset="0"/>
            </a:endParaRPr>
          </a:p>
          <a:p>
            <a:pPr marL="82296" indent="0">
              <a:buNone/>
            </a:pPr>
            <a:r>
              <a:rPr lang="el-GR" sz="2400" b="1" dirty="0">
                <a:latin typeface="Calibri" pitchFamily="34" charset="0"/>
              </a:rPr>
              <a:t>Ε</a:t>
            </a:r>
            <a:r>
              <a:rPr lang="el-GR" sz="2400" b="1" dirty="0" smtClean="0">
                <a:latin typeface="Calibri" pitchFamily="34" charset="0"/>
              </a:rPr>
              <a:t>νδιάμεση περιοχή </a:t>
            </a:r>
            <a:r>
              <a:rPr lang="el-GR" sz="2400" b="1" dirty="0">
                <a:latin typeface="Calibri" pitchFamily="34" charset="0"/>
              </a:rPr>
              <a:t>θερμοκρασιών </a:t>
            </a:r>
            <a:r>
              <a:rPr lang="el-GR" sz="2400" dirty="0" smtClean="0">
                <a:latin typeface="Calibri" pitchFamily="34" charset="0"/>
                <a:sym typeface="Wingdings" pitchFamily="2" charset="2"/>
              </a:rPr>
              <a:t> </a:t>
            </a:r>
            <a:r>
              <a:rPr lang="el-GR" sz="2400" dirty="0" smtClean="0">
                <a:latin typeface="Calibri" pitchFamily="34" charset="0"/>
              </a:rPr>
              <a:t>τα </a:t>
            </a:r>
            <a:r>
              <a:rPr lang="el-GR" sz="2400" dirty="0">
                <a:latin typeface="Calibri" pitchFamily="34" charset="0"/>
              </a:rPr>
              <a:t>μόρια τείνουν να διαταχθούν παράλληλα το ένα με το άλλο, δηλαδή να έχουν την ίδια </a:t>
            </a:r>
            <a:r>
              <a:rPr lang="el-GR" sz="2400" dirty="0" err="1" smtClean="0">
                <a:latin typeface="Calibri" pitchFamily="34" charset="0"/>
              </a:rPr>
              <a:t>κατεύθυνση(κρυσταλλικά</a:t>
            </a:r>
            <a:r>
              <a:rPr lang="el-GR" sz="2400" dirty="0" smtClean="0">
                <a:latin typeface="Calibri" pitchFamily="34" charset="0"/>
              </a:rPr>
              <a:t> στερεά).</a:t>
            </a:r>
          </a:p>
          <a:p>
            <a:pPr marL="82296" indent="0">
              <a:buNone/>
            </a:pPr>
            <a:r>
              <a:rPr lang="el-GR" sz="2400" dirty="0" smtClean="0">
                <a:latin typeface="Calibri" pitchFamily="34" charset="0"/>
              </a:rPr>
              <a:t>Είναι </a:t>
            </a:r>
            <a:r>
              <a:rPr lang="el-GR" sz="2400" dirty="0">
                <a:latin typeface="Calibri" pitchFamily="34" charset="0"/>
              </a:rPr>
              <a:t>υγρά, επειδή ρέουν από ένα δοχείο σε ένα άλλο, αλλά έχουν και κάποια τάξη στη δομή τους, επειδή έχουν άλλες ιδιότητες προς την κατεύθυνση της διάταξης των μορίων και άλλες προς την κατεύθυνση που είναι κάθετη στη διάταξη. </a:t>
            </a:r>
            <a:endParaRPr lang="en-US" sz="2400" dirty="0">
              <a:latin typeface="Calibri" pitchFamily="34" charset="0"/>
            </a:endParaRPr>
          </a:p>
          <a:p>
            <a:pPr marL="82296" indent="0">
              <a:buNone/>
            </a:pPr>
            <a:endParaRPr lang="en-US" sz="2200" dirty="0">
              <a:latin typeface="Calibri" pitchFamily="34" charset="0"/>
            </a:endParaRPr>
          </a:p>
        </p:txBody>
      </p:sp>
      <p:sp>
        <p:nvSpPr>
          <p:cNvPr id="6" name="Down Arrow Callout 5"/>
          <p:cNvSpPr/>
          <p:nvPr/>
        </p:nvSpPr>
        <p:spPr>
          <a:xfrm>
            <a:off x="4260273" y="1447800"/>
            <a:ext cx="2971800" cy="609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itchFamily="34" charset="0"/>
              </a:rPr>
              <a:t>επιμήκη οργανικά μόρια</a:t>
            </a:r>
            <a:endParaRPr lang="en-US" b="1" dirty="0"/>
          </a:p>
        </p:txBody>
      </p:sp>
      <p:sp>
        <p:nvSpPr>
          <p:cNvPr id="7" name="Rectangle 6"/>
          <p:cNvSpPr/>
          <p:nvPr/>
        </p:nvSpPr>
        <p:spPr>
          <a:xfrm>
            <a:off x="3460173" y="2133600"/>
            <a:ext cx="4572000" cy="646331"/>
          </a:xfrm>
          <a:prstGeom prst="rect">
            <a:avLst/>
          </a:prstGeom>
        </p:spPr>
        <p:txBody>
          <a:bodyPr>
            <a:spAutoFit/>
          </a:bodyPr>
          <a:lstStyle/>
          <a:p>
            <a:pPr algn="ctr"/>
            <a:r>
              <a:rPr lang="el-GR" dirty="0" smtClean="0">
                <a:latin typeface="Calibri" pitchFamily="34" charset="0"/>
              </a:rPr>
              <a:t>ειδικές </a:t>
            </a:r>
            <a:r>
              <a:rPr lang="el-GR" dirty="0">
                <a:latin typeface="Calibri" pitchFamily="34" charset="0"/>
              </a:rPr>
              <a:t>ιδιότητες </a:t>
            </a:r>
            <a:r>
              <a:rPr lang="el-GR" dirty="0" smtClean="0">
                <a:latin typeface="Calibri" pitchFamily="34" charset="0"/>
              </a:rPr>
              <a:t>στις </a:t>
            </a:r>
            <a:r>
              <a:rPr lang="el-GR" dirty="0">
                <a:latin typeface="Calibri" pitchFamily="34" charset="0"/>
              </a:rPr>
              <a:t>οθόνες υγρών κρυστάλλων (</a:t>
            </a:r>
            <a:r>
              <a:rPr lang="en-US" dirty="0">
                <a:latin typeface="Calibri" pitchFamily="34" charset="0"/>
              </a:rPr>
              <a:t>LCD</a:t>
            </a:r>
            <a:r>
              <a:rPr lang="el-GR" dirty="0">
                <a:latin typeface="Calibri" pitchFamily="34" charset="0"/>
              </a:rPr>
              <a:t>)</a:t>
            </a:r>
            <a:endParaRPr lang="en-US" dirty="0">
              <a:latin typeface="Calibri" pitchFamily="34" charset="0"/>
            </a:endParaRPr>
          </a:p>
        </p:txBody>
      </p:sp>
    </p:spTree>
    <p:extLst>
      <p:ext uri="{BB962C8B-B14F-4D97-AF65-F5344CB8AC3E}">
        <p14:creationId xmlns:p14="http://schemas.microsoft.com/office/powerpoint/2010/main" val="373311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500" dirty="0" smtClean="0">
                <a:latin typeface="Calibri" pitchFamily="34" charset="0"/>
              </a:rPr>
              <a:t>Φυσικές ιδιότητες Υγρών Κρυστάλλων</a:t>
            </a:r>
            <a:endParaRPr lang="en-US" sz="3500" dirty="0">
              <a:latin typeface="Calibri" pitchFamily="34" charset="0"/>
            </a:endParaRPr>
          </a:p>
        </p:txBody>
      </p:sp>
      <p:sp>
        <p:nvSpPr>
          <p:cNvPr id="3" name="Content Placeholder 2"/>
          <p:cNvSpPr>
            <a:spLocks noGrp="1"/>
          </p:cNvSpPr>
          <p:nvPr>
            <p:ph idx="1"/>
          </p:nvPr>
        </p:nvSpPr>
        <p:spPr/>
        <p:txBody>
          <a:bodyPr/>
          <a:lstStyle/>
          <a:p>
            <a:r>
              <a:rPr lang="el-GR" sz="2300" dirty="0" smtClean="0">
                <a:latin typeface="Calibri" pitchFamily="34" charset="0"/>
              </a:rPr>
              <a:t>Διηλεκτρικές ιδιότητες</a:t>
            </a:r>
          </a:p>
          <a:p>
            <a:pPr marL="82296" indent="0">
              <a:buNone/>
            </a:pPr>
            <a:endParaRPr lang="el-GR" sz="2300" dirty="0">
              <a:latin typeface="Calibri" pitchFamily="34" charset="0"/>
            </a:endParaRPr>
          </a:p>
          <a:p>
            <a:r>
              <a:rPr lang="el-GR" sz="2300" dirty="0" smtClean="0">
                <a:latin typeface="Calibri" pitchFamily="34" charset="0"/>
              </a:rPr>
              <a:t>Μαγνητικές ιδιότητες </a:t>
            </a:r>
            <a:r>
              <a:rPr lang="el-GR" sz="2300" dirty="0" smtClean="0">
                <a:latin typeface="Calibri" pitchFamily="34" charset="0"/>
                <a:sym typeface="Wingdings" pitchFamily="2" charset="2"/>
              </a:rPr>
              <a:t> </a:t>
            </a:r>
            <a:r>
              <a:rPr lang="el-GR" sz="2300" dirty="0" err="1" smtClean="0">
                <a:latin typeface="Calibri" pitchFamily="34" charset="0"/>
                <a:sym typeface="Wingdings" pitchFamily="2" charset="2"/>
              </a:rPr>
              <a:t>διαμαγνητικά</a:t>
            </a:r>
            <a:endParaRPr lang="el-GR" sz="2300" dirty="0">
              <a:latin typeface="Calibri" pitchFamily="34" charset="0"/>
            </a:endParaRPr>
          </a:p>
          <a:p>
            <a:endParaRPr lang="el-GR" sz="2300" dirty="0" smtClean="0">
              <a:latin typeface="Calibri" pitchFamily="34" charset="0"/>
            </a:endParaRPr>
          </a:p>
          <a:p>
            <a:r>
              <a:rPr lang="el-GR" sz="2300" dirty="0" smtClean="0">
                <a:latin typeface="Calibri" pitchFamily="34" charset="0"/>
              </a:rPr>
              <a:t>Ελαστικές ιδιότητες</a:t>
            </a:r>
          </a:p>
          <a:p>
            <a:endParaRPr lang="el-GR" sz="2300" dirty="0" smtClean="0">
              <a:latin typeface="Calibri" pitchFamily="34" charset="0"/>
            </a:endParaRPr>
          </a:p>
          <a:p>
            <a:r>
              <a:rPr lang="el-GR" sz="2300" dirty="0" smtClean="0">
                <a:latin typeface="Calibri" pitchFamily="34" charset="0"/>
              </a:rPr>
              <a:t>Ιξώδες </a:t>
            </a:r>
            <a:r>
              <a:rPr lang="el-GR" sz="2300" dirty="0" smtClean="0">
                <a:latin typeface="Calibri" pitchFamily="34" charset="0"/>
                <a:sym typeface="Wingdings" pitchFamily="2" charset="2"/>
              </a:rPr>
              <a:t> ε</a:t>
            </a:r>
            <a:r>
              <a:rPr lang="el-GR" sz="2300" dirty="0" smtClean="0">
                <a:latin typeface="Calibri" pitchFamily="34" charset="0"/>
              </a:rPr>
              <a:t>πηρεάζει την</a:t>
            </a:r>
            <a:r>
              <a:rPr lang="el-GR" sz="2300" dirty="0">
                <a:latin typeface="Calibri" pitchFamily="34" charset="0"/>
              </a:rPr>
              <a:t> </a:t>
            </a:r>
            <a:r>
              <a:rPr lang="el-GR" sz="2300" dirty="0" smtClean="0">
                <a:latin typeface="Calibri" pitchFamily="34" charset="0"/>
              </a:rPr>
              <a:t>δυναμική</a:t>
            </a:r>
            <a:r>
              <a:rPr lang="el-GR" sz="2300" dirty="0">
                <a:latin typeface="Calibri" pitchFamily="34" charset="0"/>
              </a:rPr>
              <a:t> </a:t>
            </a:r>
            <a:r>
              <a:rPr lang="el-GR" sz="2300" dirty="0" smtClean="0">
                <a:latin typeface="Calibri" pitchFamily="34" charset="0"/>
              </a:rPr>
              <a:t>συμπεριφορά</a:t>
            </a:r>
            <a:r>
              <a:rPr lang="el-GR" sz="2300" dirty="0">
                <a:latin typeface="Calibri" pitchFamily="34" charset="0"/>
              </a:rPr>
              <a:t> </a:t>
            </a:r>
            <a:r>
              <a:rPr lang="el-GR" sz="2300" dirty="0" smtClean="0">
                <a:latin typeface="Calibri" pitchFamily="34" charset="0"/>
              </a:rPr>
              <a:t>του</a:t>
            </a:r>
            <a:r>
              <a:rPr lang="el-GR" sz="2300" dirty="0">
                <a:latin typeface="Calibri" pitchFamily="34" charset="0"/>
              </a:rPr>
              <a:t> </a:t>
            </a:r>
            <a:r>
              <a:rPr lang="el-GR" sz="2300" dirty="0" smtClean="0">
                <a:latin typeface="Calibri" pitchFamily="34" charset="0"/>
              </a:rPr>
              <a:t>συστήματος.</a:t>
            </a:r>
          </a:p>
          <a:p>
            <a:endParaRPr lang="el-GR" sz="2300" dirty="0" smtClean="0">
              <a:latin typeface="Calibri" pitchFamily="34" charset="0"/>
            </a:endParaRPr>
          </a:p>
          <a:p>
            <a:r>
              <a:rPr lang="el-GR" sz="2300" dirty="0" smtClean="0">
                <a:latin typeface="Calibri" pitchFamily="34" charset="0"/>
              </a:rPr>
              <a:t>Οπτικές ιδιότητες</a:t>
            </a:r>
            <a:endParaRPr lang="el-GR" sz="2300" dirty="0">
              <a:latin typeface="Calibri" pitchFamily="34" charset="0"/>
            </a:endParaRPr>
          </a:p>
          <a:p>
            <a:endParaRPr lang="el-GR" sz="2200" dirty="0" smtClean="0">
              <a:latin typeface="Calibri" pitchFamily="34" charset="0"/>
            </a:endParaRPr>
          </a:p>
          <a:p>
            <a:endParaRPr lang="el-GR" sz="2200" dirty="0">
              <a:latin typeface="Calibri" pitchFamily="34" charset="0"/>
            </a:endParaRPr>
          </a:p>
          <a:p>
            <a:endParaRPr lang="el-GR" dirty="0"/>
          </a:p>
          <a:p>
            <a:endParaRPr lang="el-GR" dirty="0" smtClean="0"/>
          </a:p>
        </p:txBody>
      </p:sp>
    </p:spTree>
    <p:extLst>
      <p:ext uri="{BB962C8B-B14F-4D97-AF65-F5344CB8AC3E}">
        <p14:creationId xmlns:p14="http://schemas.microsoft.com/office/powerpoint/2010/main" val="16775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80">
                                          <p:stCondLst>
                                            <p:cond delay="0"/>
                                          </p:stCondLst>
                                        </p:cTn>
                                        <p:tgtEl>
                                          <p:spTgt spid="3">
                                            <p:txEl>
                                              <p:pRg st="6" end="6"/>
                                            </p:txEl>
                                          </p:spTgt>
                                        </p:tgtEl>
                                      </p:cBhvr>
                                    </p:animEffect>
                                    <p:anim calcmode="lin" valueType="num">
                                      <p:cBhvr>
                                        <p:cTn id="5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6" end="6"/>
                                            </p:txEl>
                                          </p:spTgt>
                                        </p:tgtEl>
                                      </p:cBhvr>
                                      <p:to x="100000" y="60000"/>
                                    </p:animScale>
                                    <p:animScale>
                                      <p:cBhvr>
                                        <p:cTn id="62" dur="166" decel="50000">
                                          <p:stCondLst>
                                            <p:cond delay="676"/>
                                          </p:stCondLst>
                                        </p:cTn>
                                        <p:tgtEl>
                                          <p:spTgt spid="3">
                                            <p:txEl>
                                              <p:pRg st="6" end="6"/>
                                            </p:txEl>
                                          </p:spTgt>
                                        </p:tgtEl>
                                      </p:cBhvr>
                                      <p:to x="100000" y="100000"/>
                                    </p:animScale>
                                    <p:animScale>
                                      <p:cBhvr>
                                        <p:cTn id="63" dur="26">
                                          <p:stCondLst>
                                            <p:cond delay="1312"/>
                                          </p:stCondLst>
                                        </p:cTn>
                                        <p:tgtEl>
                                          <p:spTgt spid="3">
                                            <p:txEl>
                                              <p:pRg st="6" end="6"/>
                                            </p:txEl>
                                          </p:spTgt>
                                        </p:tgtEl>
                                      </p:cBhvr>
                                      <p:to x="100000" y="80000"/>
                                    </p:animScale>
                                    <p:animScale>
                                      <p:cBhvr>
                                        <p:cTn id="64" dur="166" decel="50000">
                                          <p:stCondLst>
                                            <p:cond delay="1338"/>
                                          </p:stCondLst>
                                        </p:cTn>
                                        <p:tgtEl>
                                          <p:spTgt spid="3">
                                            <p:txEl>
                                              <p:pRg st="6" end="6"/>
                                            </p:txEl>
                                          </p:spTgt>
                                        </p:tgtEl>
                                      </p:cBhvr>
                                      <p:to x="100000" y="100000"/>
                                    </p:animScale>
                                    <p:animScale>
                                      <p:cBhvr>
                                        <p:cTn id="65" dur="26">
                                          <p:stCondLst>
                                            <p:cond delay="1642"/>
                                          </p:stCondLst>
                                        </p:cTn>
                                        <p:tgtEl>
                                          <p:spTgt spid="3">
                                            <p:txEl>
                                              <p:pRg st="6" end="6"/>
                                            </p:txEl>
                                          </p:spTgt>
                                        </p:tgtEl>
                                      </p:cBhvr>
                                      <p:to x="100000" y="90000"/>
                                    </p:animScale>
                                    <p:animScale>
                                      <p:cBhvr>
                                        <p:cTn id="66" dur="166" decel="50000">
                                          <p:stCondLst>
                                            <p:cond delay="1668"/>
                                          </p:stCondLst>
                                        </p:cTn>
                                        <p:tgtEl>
                                          <p:spTgt spid="3">
                                            <p:txEl>
                                              <p:pRg st="6" end="6"/>
                                            </p:txEl>
                                          </p:spTgt>
                                        </p:tgtEl>
                                      </p:cBhvr>
                                      <p:to x="100000" y="100000"/>
                                    </p:animScale>
                                    <p:animScale>
                                      <p:cBhvr>
                                        <p:cTn id="67" dur="26">
                                          <p:stCondLst>
                                            <p:cond delay="1808"/>
                                          </p:stCondLst>
                                        </p:cTn>
                                        <p:tgtEl>
                                          <p:spTgt spid="3">
                                            <p:txEl>
                                              <p:pRg st="6" end="6"/>
                                            </p:txEl>
                                          </p:spTgt>
                                        </p:tgtEl>
                                      </p:cBhvr>
                                      <p:to x="100000" y="95000"/>
                                    </p:animScale>
                                    <p:animScale>
                                      <p:cBhvr>
                                        <p:cTn id="68" dur="166" decel="50000">
                                          <p:stCondLst>
                                            <p:cond delay="1834"/>
                                          </p:stCondLst>
                                        </p:cTn>
                                        <p:tgtEl>
                                          <p:spTgt spid="3">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wipe(down)">
                                      <p:cBhvr>
                                        <p:cTn id="71" dur="580">
                                          <p:stCondLst>
                                            <p:cond delay="0"/>
                                          </p:stCondLst>
                                        </p:cTn>
                                        <p:tgtEl>
                                          <p:spTgt spid="3">
                                            <p:txEl>
                                              <p:pRg st="8" end="8"/>
                                            </p:txEl>
                                          </p:spTgt>
                                        </p:tgtEl>
                                      </p:cBhvr>
                                    </p:animEffect>
                                    <p:anim calcmode="lin" valueType="num">
                                      <p:cBhvr>
                                        <p:cTn id="7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8" end="8"/>
                                            </p:txEl>
                                          </p:spTgt>
                                        </p:tgtEl>
                                      </p:cBhvr>
                                      <p:to x="100000" y="60000"/>
                                    </p:animScale>
                                    <p:animScale>
                                      <p:cBhvr>
                                        <p:cTn id="78" dur="166" decel="50000">
                                          <p:stCondLst>
                                            <p:cond delay="676"/>
                                          </p:stCondLst>
                                        </p:cTn>
                                        <p:tgtEl>
                                          <p:spTgt spid="3">
                                            <p:txEl>
                                              <p:pRg st="8" end="8"/>
                                            </p:txEl>
                                          </p:spTgt>
                                        </p:tgtEl>
                                      </p:cBhvr>
                                      <p:to x="100000" y="100000"/>
                                    </p:animScale>
                                    <p:animScale>
                                      <p:cBhvr>
                                        <p:cTn id="79" dur="26">
                                          <p:stCondLst>
                                            <p:cond delay="1312"/>
                                          </p:stCondLst>
                                        </p:cTn>
                                        <p:tgtEl>
                                          <p:spTgt spid="3">
                                            <p:txEl>
                                              <p:pRg st="8" end="8"/>
                                            </p:txEl>
                                          </p:spTgt>
                                        </p:tgtEl>
                                      </p:cBhvr>
                                      <p:to x="100000" y="80000"/>
                                    </p:animScale>
                                    <p:animScale>
                                      <p:cBhvr>
                                        <p:cTn id="80" dur="166" decel="50000">
                                          <p:stCondLst>
                                            <p:cond delay="1338"/>
                                          </p:stCondLst>
                                        </p:cTn>
                                        <p:tgtEl>
                                          <p:spTgt spid="3">
                                            <p:txEl>
                                              <p:pRg st="8" end="8"/>
                                            </p:txEl>
                                          </p:spTgt>
                                        </p:tgtEl>
                                      </p:cBhvr>
                                      <p:to x="100000" y="100000"/>
                                    </p:animScale>
                                    <p:animScale>
                                      <p:cBhvr>
                                        <p:cTn id="81" dur="26">
                                          <p:stCondLst>
                                            <p:cond delay="1642"/>
                                          </p:stCondLst>
                                        </p:cTn>
                                        <p:tgtEl>
                                          <p:spTgt spid="3">
                                            <p:txEl>
                                              <p:pRg st="8" end="8"/>
                                            </p:txEl>
                                          </p:spTgt>
                                        </p:tgtEl>
                                      </p:cBhvr>
                                      <p:to x="100000" y="90000"/>
                                    </p:animScale>
                                    <p:animScale>
                                      <p:cBhvr>
                                        <p:cTn id="82" dur="166" decel="50000">
                                          <p:stCondLst>
                                            <p:cond delay="1668"/>
                                          </p:stCondLst>
                                        </p:cTn>
                                        <p:tgtEl>
                                          <p:spTgt spid="3">
                                            <p:txEl>
                                              <p:pRg st="8" end="8"/>
                                            </p:txEl>
                                          </p:spTgt>
                                        </p:tgtEl>
                                      </p:cBhvr>
                                      <p:to x="100000" y="100000"/>
                                    </p:animScale>
                                    <p:animScale>
                                      <p:cBhvr>
                                        <p:cTn id="83" dur="26">
                                          <p:stCondLst>
                                            <p:cond delay="1808"/>
                                          </p:stCondLst>
                                        </p:cTn>
                                        <p:tgtEl>
                                          <p:spTgt spid="3">
                                            <p:txEl>
                                              <p:pRg st="8" end="8"/>
                                            </p:txEl>
                                          </p:spTgt>
                                        </p:tgtEl>
                                      </p:cBhvr>
                                      <p:to x="100000" y="95000"/>
                                    </p:animScale>
                                    <p:animScale>
                                      <p:cBhvr>
                                        <p:cTn id="8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295399"/>
            <a:ext cx="5943600" cy="540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304800"/>
            <a:ext cx="7543800" cy="861774"/>
          </a:xfrm>
          <a:prstGeom prst="rect">
            <a:avLst/>
          </a:prstGeom>
        </p:spPr>
        <p:txBody>
          <a:bodyPr wrap="square">
            <a:spAutoFit/>
          </a:bodyPr>
          <a:lstStyle/>
          <a:p>
            <a:r>
              <a:rPr lang="el-GR" sz="2500" dirty="0" smtClean="0">
                <a:effectLst>
                  <a:outerShdw blurRad="38100" dist="38100" dir="2700000" algn="tl">
                    <a:srgbClr val="000000">
                      <a:alpha val="43137"/>
                    </a:srgbClr>
                  </a:outerShdw>
                </a:effectLst>
                <a:latin typeface="Calibri" pitchFamily="34" charset="0"/>
              </a:rPr>
              <a:t>Σημαντικοί εξαμελείς</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δακτύλιοι</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που</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συμμετέχουν</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σε</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δομές</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υγρών</a:t>
            </a:r>
            <a:r>
              <a:rPr lang="el-GR" sz="2500" dirty="0">
                <a:effectLst>
                  <a:outerShdw blurRad="38100" dist="38100" dir="2700000" algn="tl">
                    <a:srgbClr val="000000">
                      <a:alpha val="43137"/>
                    </a:srgbClr>
                  </a:outerShdw>
                </a:effectLst>
                <a:latin typeface="Calibri" pitchFamily="34" charset="0"/>
              </a:rPr>
              <a:t> </a:t>
            </a:r>
            <a:r>
              <a:rPr lang="el-GR" sz="2500" dirty="0" smtClean="0">
                <a:effectLst>
                  <a:outerShdw blurRad="38100" dist="38100" dir="2700000" algn="tl">
                    <a:srgbClr val="000000">
                      <a:alpha val="43137"/>
                    </a:srgbClr>
                  </a:outerShdw>
                </a:effectLst>
                <a:latin typeface="Calibri" pitchFamily="34" charset="0"/>
              </a:rPr>
              <a:t>κρυστάλλων</a:t>
            </a:r>
            <a:endParaRPr lang="el-GR" sz="2500"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41098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1254</TotalTime>
  <Words>1345</Words>
  <Application>Microsoft Office PowerPoint</Application>
  <PresentationFormat>On-screen Show (4:3)</PresentationFormat>
  <Paragraphs>192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ΥΓΡΟΙ ΚΡΥΣΤΑΛΛΟΙ</vt:lpstr>
      <vt:lpstr>Ιστορική αναδρομή</vt:lpstr>
      <vt:lpstr>PowerPoint Presentation</vt:lpstr>
      <vt:lpstr>Οξύμωρο σχήμα υγρός κρύσταλλος </vt:lpstr>
      <vt:lpstr>Κατηγορίες Υγρών Κρυστάλλων</vt:lpstr>
      <vt:lpstr>Νηματική φάση</vt:lpstr>
      <vt:lpstr>Ενδιάμεση κατάσταση</vt:lpstr>
      <vt:lpstr>Φυσικές ιδιότητες Υγρών Κρυστάλλων</vt:lpstr>
      <vt:lpstr>PowerPoint Presentation</vt:lpstr>
      <vt:lpstr>PowerPoint Presentation</vt:lpstr>
      <vt:lpstr>ΕΦΑΡΜΟΓΕΣ ΥΓΡΩΝ ΚΡΥΣΤΑΛΛΩΝ</vt:lpstr>
      <vt:lpstr>Οθόνες υγρών κρυστάλλων - LCD </vt:lpstr>
      <vt:lpstr>Η λειτουργία των LCC</vt:lpstr>
      <vt:lpstr>PowerPoint Presentation</vt:lpstr>
      <vt:lpstr>Θερμογραφία </vt:lpstr>
      <vt:lpstr>Οι υγροί κρύσταλλοι επίσης…</vt:lpstr>
      <vt:lpstr>Πολυμερείς υγροί κρύσταλλοι - PLCs </vt:lpstr>
      <vt:lpstr>Λυοτροπικοί υγροί κρύσταλλοι</vt:lpstr>
      <vt:lpstr>Επιστημονική έρευνα…</vt:lpstr>
      <vt:lpstr>PowerPoint Presentation</vt:lpstr>
      <vt:lpstr>PowerPoint Presentation</vt:lpstr>
      <vt:lpstr>Άλλες έρευνες..</vt:lpstr>
      <vt:lpstr>ΒΙΒΛΙΟΓΡΑΦΙΑ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ΥΓΡΟΙ ΚΡΥΣΤΑΛΛΟΙ</dc:title>
  <dc:creator>admin</dc:creator>
  <cp:lastModifiedBy>admin</cp:lastModifiedBy>
  <cp:revision>94</cp:revision>
  <dcterms:created xsi:type="dcterms:W3CDTF">2016-05-13T13:02:42Z</dcterms:created>
  <dcterms:modified xsi:type="dcterms:W3CDTF">2016-05-16T08:27:21Z</dcterms:modified>
</cp:coreProperties>
</file>